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10"/>
  </p:notesMasterIdLst>
  <p:handoutMasterIdLst>
    <p:handoutMasterId r:id="rId11"/>
  </p:handoutMasterIdLst>
  <p:sldIdLst>
    <p:sldId id="274" r:id="rId5"/>
    <p:sldId id="275" r:id="rId6"/>
    <p:sldId id="276" r:id="rId7"/>
    <p:sldId id="277" r:id="rId8"/>
    <p:sldId id="278" r:id="rId9"/>
  </p:sldIdLst>
  <p:sldSz cx="29195713" cy="42803763"/>
  <p:notesSz cx="6858000" cy="9144000"/>
  <p:defaultTextStyle>
    <a:defPPr>
      <a:defRPr lang="de-DE"/>
    </a:defPPr>
    <a:lvl1pPr marL="0" algn="l" defTabSz="3461095" rtl="0" eaLnBrk="1" latinLnBrk="0" hangingPunct="1">
      <a:defRPr sz="6813" kern="1200">
        <a:solidFill>
          <a:schemeClr val="tx1"/>
        </a:solidFill>
        <a:latin typeface="+mn-lt"/>
        <a:ea typeface="+mn-ea"/>
        <a:cs typeface="+mn-cs"/>
      </a:defRPr>
    </a:lvl1pPr>
    <a:lvl2pPr marL="1730548" algn="l" defTabSz="3461095" rtl="0" eaLnBrk="1" latinLnBrk="0" hangingPunct="1">
      <a:defRPr sz="6813" kern="1200">
        <a:solidFill>
          <a:schemeClr val="tx1"/>
        </a:solidFill>
        <a:latin typeface="+mn-lt"/>
        <a:ea typeface="+mn-ea"/>
        <a:cs typeface="+mn-cs"/>
      </a:defRPr>
    </a:lvl2pPr>
    <a:lvl3pPr marL="3461095" algn="l" defTabSz="3461095" rtl="0" eaLnBrk="1" latinLnBrk="0" hangingPunct="1">
      <a:defRPr sz="6813" kern="1200">
        <a:solidFill>
          <a:schemeClr val="tx1"/>
        </a:solidFill>
        <a:latin typeface="+mn-lt"/>
        <a:ea typeface="+mn-ea"/>
        <a:cs typeface="+mn-cs"/>
      </a:defRPr>
    </a:lvl3pPr>
    <a:lvl4pPr marL="5191643" algn="l" defTabSz="3461095" rtl="0" eaLnBrk="1" latinLnBrk="0" hangingPunct="1">
      <a:defRPr sz="6813" kern="1200">
        <a:solidFill>
          <a:schemeClr val="tx1"/>
        </a:solidFill>
        <a:latin typeface="+mn-lt"/>
        <a:ea typeface="+mn-ea"/>
        <a:cs typeface="+mn-cs"/>
      </a:defRPr>
    </a:lvl4pPr>
    <a:lvl5pPr marL="6922191" algn="l" defTabSz="3461095" rtl="0" eaLnBrk="1" latinLnBrk="0" hangingPunct="1">
      <a:defRPr sz="6813" kern="1200">
        <a:solidFill>
          <a:schemeClr val="tx1"/>
        </a:solidFill>
        <a:latin typeface="+mn-lt"/>
        <a:ea typeface="+mn-ea"/>
        <a:cs typeface="+mn-cs"/>
      </a:defRPr>
    </a:lvl5pPr>
    <a:lvl6pPr marL="8652739" algn="l" defTabSz="3461095" rtl="0" eaLnBrk="1" latinLnBrk="0" hangingPunct="1">
      <a:defRPr sz="6813" kern="1200">
        <a:solidFill>
          <a:schemeClr val="tx1"/>
        </a:solidFill>
        <a:latin typeface="+mn-lt"/>
        <a:ea typeface="+mn-ea"/>
        <a:cs typeface="+mn-cs"/>
      </a:defRPr>
    </a:lvl6pPr>
    <a:lvl7pPr marL="10383286" algn="l" defTabSz="3461095" rtl="0" eaLnBrk="1" latinLnBrk="0" hangingPunct="1">
      <a:defRPr sz="6813" kern="1200">
        <a:solidFill>
          <a:schemeClr val="tx1"/>
        </a:solidFill>
        <a:latin typeface="+mn-lt"/>
        <a:ea typeface="+mn-ea"/>
        <a:cs typeface="+mn-cs"/>
      </a:defRPr>
    </a:lvl7pPr>
    <a:lvl8pPr marL="12113834" algn="l" defTabSz="3461095" rtl="0" eaLnBrk="1" latinLnBrk="0" hangingPunct="1">
      <a:defRPr sz="6813" kern="1200">
        <a:solidFill>
          <a:schemeClr val="tx1"/>
        </a:solidFill>
        <a:latin typeface="+mn-lt"/>
        <a:ea typeface="+mn-ea"/>
        <a:cs typeface="+mn-cs"/>
      </a:defRPr>
    </a:lvl8pPr>
    <a:lvl9pPr marL="13844382" algn="l" defTabSz="3461095" rtl="0" eaLnBrk="1" latinLnBrk="0" hangingPunct="1">
      <a:defRPr sz="681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bschnitt ohne Titel" id="{296C9F32-9A5D-EE4E-83D2-924AFA06B9F8}">
          <p14:sldIdLst>
            <p14:sldId id="274"/>
            <p14:sldId id="275"/>
            <p14:sldId id="276"/>
            <p14:sldId id="277"/>
            <p14:sldId id="2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3481" userDrawn="1">
          <p15:clr>
            <a:srgbClr val="A4A3A4"/>
          </p15:clr>
        </p15:guide>
        <p15:guide id="2" pos="919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FFE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02"/>
    <p:restoredTop sz="72304"/>
  </p:normalViewPr>
  <p:slideViewPr>
    <p:cSldViewPr snapToGrid="0" snapToObjects="1">
      <p:cViewPr>
        <p:scale>
          <a:sx n="22" d="100"/>
          <a:sy n="22" d="100"/>
        </p:scale>
        <p:origin x="2888" y="-1336"/>
      </p:cViewPr>
      <p:guideLst>
        <p:guide orient="horz" pos="13481"/>
        <p:guide pos="9195"/>
      </p:guideLst>
    </p:cSldViewPr>
  </p:slideViewPr>
  <p:notesTextViewPr>
    <p:cViewPr>
      <p:scale>
        <a:sx n="90" d="100"/>
        <a:sy n="9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DD5DB-618E-F647-8329-96878C2A69F9}" type="datetimeFigureOut">
              <a:rPr lang="de-DE" smtClean="0"/>
              <a:t>17.06.20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1A7B1-A796-FD47-ADAA-AE18ACC8E69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42497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8C58BA-8113-5B40-AF87-9BC392E09A97}" type="datetimeFigureOut">
              <a:rPr lang="de-DE" smtClean="0"/>
              <a:t>17.06.20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376488" y="1143000"/>
            <a:ext cx="21050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8092A0-488E-A34A-A739-E18B72CD553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8229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461095" rtl="0" eaLnBrk="1" latinLnBrk="0" hangingPunct="1">
      <a:defRPr sz="4542" kern="1200">
        <a:solidFill>
          <a:schemeClr val="tx1"/>
        </a:solidFill>
        <a:latin typeface="+mn-lt"/>
        <a:ea typeface="+mn-ea"/>
        <a:cs typeface="+mn-cs"/>
      </a:defRPr>
    </a:lvl1pPr>
    <a:lvl2pPr marL="1730548" algn="l" defTabSz="3461095" rtl="0" eaLnBrk="1" latinLnBrk="0" hangingPunct="1">
      <a:defRPr sz="4542" kern="1200">
        <a:solidFill>
          <a:schemeClr val="tx1"/>
        </a:solidFill>
        <a:latin typeface="+mn-lt"/>
        <a:ea typeface="+mn-ea"/>
        <a:cs typeface="+mn-cs"/>
      </a:defRPr>
    </a:lvl2pPr>
    <a:lvl3pPr marL="3461095" algn="l" defTabSz="3461095" rtl="0" eaLnBrk="1" latinLnBrk="0" hangingPunct="1">
      <a:defRPr sz="4542" kern="1200">
        <a:solidFill>
          <a:schemeClr val="tx1"/>
        </a:solidFill>
        <a:latin typeface="+mn-lt"/>
        <a:ea typeface="+mn-ea"/>
        <a:cs typeface="+mn-cs"/>
      </a:defRPr>
    </a:lvl3pPr>
    <a:lvl4pPr marL="5191643" algn="l" defTabSz="3461095" rtl="0" eaLnBrk="1" latinLnBrk="0" hangingPunct="1">
      <a:defRPr sz="4542" kern="1200">
        <a:solidFill>
          <a:schemeClr val="tx1"/>
        </a:solidFill>
        <a:latin typeface="+mn-lt"/>
        <a:ea typeface="+mn-ea"/>
        <a:cs typeface="+mn-cs"/>
      </a:defRPr>
    </a:lvl4pPr>
    <a:lvl5pPr marL="6922191" algn="l" defTabSz="3461095" rtl="0" eaLnBrk="1" latinLnBrk="0" hangingPunct="1">
      <a:defRPr sz="4542" kern="1200">
        <a:solidFill>
          <a:schemeClr val="tx1"/>
        </a:solidFill>
        <a:latin typeface="+mn-lt"/>
        <a:ea typeface="+mn-ea"/>
        <a:cs typeface="+mn-cs"/>
      </a:defRPr>
    </a:lvl5pPr>
    <a:lvl6pPr marL="8652739" algn="l" defTabSz="3461095" rtl="0" eaLnBrk="1" latinLnBrk="0" hangingPunct="1">
      <a:defRPr sz="4542" kern="1200">
        <a:solidFill>
          <a:schemeClr val="tx1"/>
        </a:solidFill>
        <a:latin typeface="+mn-lt"/>
        <a:ea typeface="+mn-ea"/>
        <a:cs typeface="+mn-cs"/>
      </a:defRPr>
    </a:lvl6pPr>
    <a:lvl7pPr marL="10383286" algn="l" defTabSz="3461095" rtl="0" eaLnBrk="1" latinLnBrk="0" hangingPunct="1">
      <a:defRPr sz="4542" kern="1200">
        <a:solidFill>
          <a:schemeClr val="tx1"/>
        </a:solidFill>
        <a:latin typeface="+mn-lt"/>
        <a:ea typeface="+mn-ea"/>
        <a:cs typeface="+mn-cs"/>
      </a:defRPr>
    </a:lvl7pPr>
    <a:lvl8pPr marL="12113834" algn="l" defTabSz="3461095" rtl="0" eaLnBrk="1" latinLnBrk="0" hangingPunct="1">
      <a:defRPr sz="4542" kern="1200">
        <a:solidFill>
          <a:schemeClr val="tx1"/>
        </a:solidFill>
        <a:latin typeface="+mn-lt"/>
        <a:ea typeface="+mn-ea"/>
        <a:cs typeface="+mn-cs"/>
      </a:defRPr>
    </a:lvl8pPr>
    <a:lvl9pPr marL="13844382" algn="l" defTabSz="3461095" rtl="0" eaLnBrk="1" latinLnBrk="0" hangingPunct="1">
      <a:defRPr sz="454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376488" y="1143000"/>
            <a:ext cx="2105025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CURRICULARE EINORDNUNG  (LEHRPLAN 21)</a:t>
            </a:r>
          </a:p>
          <a:p>
            <a:endParaRPr lang="de-DE" dirty="0"/>
          </a:p>
          <a:p>
            <a:r>
              <a:rPr lang="de-DE" dirty="0"/>
              <a:t>Bildnerisches Gestalten:</a:t>
            </a:r>
          </a:p>
          <a:p>
            <a:endParaRPr lang="de-DE" dirty="0"/>
          </a:p>
          <a:p>
            <a:r>
              <a:rPr lang="de-DE" dirty="0"/>
              <a:t>Die Schülerinnen und Schüler können:</a:t>
            </a:r>
          </a:p>
          <a:p>
            <a:r>
              <a:rPr lang="de-DE" dirty="0"/>
              <a:t>... durch additives Aufbauen und Schichten bauen und konstruieren</a:t>
            </a:r>
            <a:r>
              <a:rPr lang="de-DE" b="1" dirty="0"/>
              <a:t>. BG.2.C.1 </a:t>
            </a:r>
            <a:r>
              <a:rPr lang="de-DE" dirty="0"/>
              <a:t>4a</a:t>
            </a:r>
          </a:p>
          <a:p>
            <a:r>
              <a:rPr lang="de-DE" dirty="0"/>
              <a:t>... mit Materialien agieren und Spiel-Räume inszenieren. BG.2.C.1 5a</a:t>
            </a:r>
          </a:p>
          <a:p>
            <a:r>
              <a:rPr lang="de-DE" dirty="0"/>
              <a:t>... mit Teilstücken Bilder legen und </a:t>
            </a:r>
            <a:r>
              <a:rPr lang="de-DE" b="1" dirty="0">
                <a:solidFill>
                  <a:srgbClr val="FF0000"/>
                </a:solidFill>
                <a:highlight>
                  <a:srgbClr val="00FFFF"/>
                </a:highlight>
              </a:rPr>
              <a:t>montieren. BG</a:t>
            </a:r>
            <a:r>
              <a:rPr lang="de-DE" b="1" dirty="0">
                <a:highlight>
                  <a:srgbClr val="00FFFF"/>
                </a:highlight>
              </a:rPr>
              <a:t>.</a:t>
            </a:r>
            <a:r>
              <a:rPr lang="de-DE" dirty="0"/>
              <a:t>2.C.1. 3a</a:t>
            </a:r>
          </a:p>
          <a:p>
            <a:r>
              <a:rPr lang="de-DE" dirty="0"/>
              <a:t>... unterschiedliche Farbtöne erkennen, auswählen und einsetzen. </a:t>
            </a:r>
            <a:r>
              <a:rPr lang="de-DE" b="1" dirty="0">
                <a:highlight>
                  <a:srgbClr val="00FFFF"/>
                </a:highlight>
              </a:rPr>
              <a:t>BG.2</a:t>
            </a:r>
            <a:r>
              <a:rPr lang="de-DE" b="1" dirty="0"/>
              <a:t>.B.1</a:t>
            </a:r>
            <a:r>
              <a:rPr lang="de-DE" dirty="0"/>
              <a:t> 2b</a:t>
            </a:r>
          </a:p>
          <a:p>
            <a:r>
              <a:rPr lang="de-DE" dirty="0"/>
              <a:t>... mit Material Räume aufbauen und einrichten. </a:t>
            </a:r>
            <a:r>
              <a:rPr lang="de-DE" b="1" dirty="0"/>
              <a:t>BG.2.B.1 3a</a:t>
            </a:r>
          </a:p>
          <a:p>
            <a:r>
              <a:rPr lang="de-DE" dirty="0"/>
              <a:t>... räumliche Situationen in der Fläche zeichnen oder malen. BG.2.B.1 3b</a:t>
            </a:r>
          </a:p>
          <a:p>
            <a:r>
              <a:rPr lang="de-DE" dirty="0"/>
              <a:t>... ausgewählte Situationen fotografisch festhalten. BG.2.C.1 6a</a:t>
            </a:r>
          </a:p>
          <a:p>
            <a:r>
              <a:rPr lang="de-DE" dirty="0"/>
              <a:t>... unterschiedliche Blickwinkel beim Fotografieren einbeziehen. BG.2.C.1 6b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092A0-488E-A34A-A739-E18B72CD5537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9433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376488" y="1143000"/>
            <a:ext cx="2105025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CURRICULARE EINORDNUNG  (LEHRPLAN 21)</a:t>
            </a:r>
          </a:p>
          <a:p>
            <a:endParaRPr lang="de-DE" dirty="0"/>
          </a:p>
          <a:p>
            <a:r>
              <a:rPr lang="de-DE" dirty="0"/>
              <a:t>Bildnerisches Gestalten:</a:t>
            </a:r>
          </a:p>
          <a:p>
            <a:endParaRPr lang="de-DE" dirty="0"/>
          </a:p>
          <a:p>
            <a:r>
              <a:rPr lang="de-DE" dirty="0"/>
              <a:t>BG 2B </a:t>
            </a:r>
            <a:br>
              <a:rPr lang="de-DE" dirty="0"/>
            </a:br>
            <a:r>
              <a:rPr lang="de-DE" dirty="0"/>
              <a:t>Die Schülerinnen und Schüler können die Wirkung bildnerischer Grundelemente untersuchen und für ihre Bildidee nutzen.</a:t>
            </a:r>
          </a:p>
          <a:p>
            <a:endParaRPr lang="de-DE" dirty="0"/>
          </a:p>
          <a:p>
            <a:r>
              <a:rPr lang="de-DE" b="1" dirty="0"/>
              <a:t>Punkte, Linien, Formen BG.2.B.1 1a</a:t>
            </a:r>
          </a:p>
          <a:p>
            <a:r>
              <a:rPr lang="de-DE" dirty="0"/>
              <a:t>Die Schülerinnen und Schüler ...</a:t>
            </a:r>
          </a:p>
          <a:p>
            <a:r>
              <a:rPr lang="de-DE" dirty="0"/>
              <a:t>... können durch Verdichtung, Streuung, Reihung, Überschneidung mit Punkten und Linien Spuren erzeugen.</a:t>
            </a:r>
          </a:p>
          <a:p>
            <a:r>
              <a:rPr lang="de-DE" dirty="0"/>
              <a:t>... können offene, geschlossene, eckige, runde, organische und geometrische Formen bilden.</a:t>
            </a:r>
          </a:p>
          <a:p>
            <a:endParaRPr lang="de-DE" dirty="0"/>
          </a:p>
          <a:p>
            <a:r>
              <a:rPr lang="de-DE" dirty="0"/>
              <a:t>Raum </a:t>
            </a:r>
            <a:r>
              <a:rPr lang="de-DE" b="1" dirty="0"/>
              <a:t>BG.2.B.1 3a</a:t>
            </a:r>
          </a:p>
          <a:p>
            <a:r>
              <a:rPr lang="de-DE" dirty="0"/>
              <a:t>Die Schülerinnen und Schüler ...</a:t>
            </a:r>
          </a:p>
          <a:p>
            <a:r>
              <a:rPr lang="de-DE" dirty="0"/>
              <a:t>... können räumliche Situationen in der Fläche zeichnen oder malen.</a:t>
            </a:r>
          </a:p>
          <a:p>
            <a:endParaRPr lang="de-DE" dirty="0"/>
          </a:p>
          <a:p>
            <a:r>
              <a:rPr lang="de-DE" dirty="0"/>
              <a:t>BG 2C.2 </a:t>
            </a:r>
            <a:br>
              <a:rPr lang="de-DE" dirty="0"/>
            </a:br>
            <a:r>
              <a:rPr lang="de-DE" dirty="0"/>
              <a:t>Die Schülerinnen und Schüler können kunstorientierte Methodenanwenden.</a:t>
            </a:r>
            <a:br>
              <a:rPr lang="de-DE" dirty="0"/>
            </a:br>
            <a:endParaRPr lang="de-DE" dirty="0"/>
          </a:p>
          <a:p>
            <a:r>
              <a:rPr lang="de-DE" dirty="0"/>
              <a:t>Die Schülerinnen und Schüler ...</a:t>
            </a:r>
          </a:p>
          <a:p>
            <a:r>
              <a:rPr lang="de-DE" dirty="0"/>
              <a:t>... können durch Zerlegen, Vergrössern, Verkleinern, Drehen und Wiederholen Darstellungsmöglichkeiten entdecken. </a:t>
            </a:r>
            <a:r>
              <a:rPr lang="de-DE" b="1" dirty="0"/>
              <a:t>BG.2.C.2 a</a:t>
            </a:r>
          </a:p>
          <a:p>
            <a:endParaRPr lang="de-DE" dirty="0"/>
          </a:p>
          <a:p>
            <a:r>
              <a:rPr lang="de-DE" dirty="0"/>
              <a:t>BG 3B.1 </a:t>
            </a:r>
            <a:br>
              <a:rPr lang="de-DE" dirty="0"/>
            </a:br>
            <a:r>
              <a:rPr lang="de-DE" b="1" dirty="0"/>
              <a:t>Kunst- und Bildverständnis</a:t>
            </a:r>
          </a:p>
          <a:p>
            <a:r>
              <a:rPr lang="de-DE" b="1" dirty="0"/>
              <a:t>Die Schülerinnen und Schüler können die Wirkung und Funktion von Kunstwerken und Bildern erkennen. </a:t>
            </a:r>
          </a:p>
          <a:p>
            <a:endParaRPr lang="de-DE" dirty="0"/>
          </a:p>
          <a:p>
            <a:r>
              <a:rPr lang="de-DE" b="1" dirty="0"/>
              <a:t>Bildwirkung BG.3.B.1 1a</a:t>
            </a:r>
          </a:p>
          <a:p>
            <a:r>
              <a:rPr lang="de-DE" b="1" dirty="0"/>
              <a:t>Die Schülerinnen und Schüler…</a:t>
            </a:r>
          </a:p>
          <a:p>
            <a:r>
              <a:rPr lang="de-DE" dirty="0"/>
              <a:t>... die Wirkung von Kunstwerken und Bildern beschreiben (z.B. Gefühle, Erinnerungen, Fantasien).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092A0-488E-A34A-A739-E18B72CD5537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3659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376488" y="1143000"/>
            <a:ext cx="2105025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CURRICULARE EINORDNUNG  (LEHRPLAN 21)</a:t>
            </a:r>
          </a:p>
          <a:p>
            <a:endParaRPr lang="de-DE" dirty="0"/>
          </a:p>
          <a:p>
            <a:r>
              <a:rPr lang="de-DE" dirty="0"/>
              <a:t>Bildnerisches Gestalten:</a:t>
            </a:r>
          </a:p>
          <a:p>
            <a:endParaRPr lang="de-DE" dirty="0"/>
          </a:p>
          <a:p>
            <a:r>
              <a:rPr lang="de-DE" dirty="0"/>
              <a:t>Die Schülerinnen und Schüler können…</a:t>
            </a:r>
          </a:p>
          <a:p>
            <a:r>
              <a:rPr lang="de-DE" dirty="0"/>
              <a:t>… in der taktilen und kinästhetischen Wahrnehmung Unterschiede erkennen und sich darüber austauschen. </a:t>
            </a:r>
            <a:r>
              <a:rPr lang="de-DE" b="1" dirty="0"/>
              <a:t>BG.1.A.2. 1a </a:t>
            </a:r>
          </a:p>
          <a:p>
            <a:r>
              <a:rPr lang="de-DE" dirty="0"/>
              <a:t>… Gegenstände beobachten und bedeutsame Merkmale sowie Empfindungen aufzeige</a:t>
            </a:r>
            <a:r>
              <a:rPr lang="de-DE" b="1" dirty="0"/>
              <a:t>n. BG.1.A.2. 2a</a:t>
            </a:r>
          </a:p>
          <a:p>
            <a:r>
              <a:rPr lang="de-DE" dirty="0"/>
              <a:t>… ihre Beobachtungen von Farbe, Form, Grösse und </a:t>
            </a:r>
            <a:r>
              <a:rPr lang="de-DE" b="1" dirty="0"/>
              <a:t>Bewegung</a:t>
            </a:r>
            <a:r>
              <a:rPr lang="de-DE" dirty="0"/>
              <a:t> mit Beobachtungen anderer vergleichen. </a:t>
            </a:r>
            <a:r>
              <a:rPr lang="de-DE" b="1" dirty="0"/>
              <a:t>BG.1.A.2 3a</a:t>
            </a:r>
          </a:p>
          <a:p>
            <a:r>
              <a:rPr lang="de-DE" dirty="0"/>
              <a:t>… ihre Vorlieben in Bezug auf Merkmale und Eigenschaften von Bildern beschreiben (Farbe, Formen,…</a:t>
            </a:r>
            <a:r>
              <a:rPr lang="de-DE" b="1" dirty="0"/>
              <a:t>).</a:t>
            </a:r>
            <a:r>
              <a:rPr lang="de-DE" dirty="0"/>
              <a:t> </a:t>
            </a:r>
            <a:r>
              <a:rPr lang="de-DE" b="1" dirty="0"/>
              <a:t>BG.1.A.3 1a</a:t>
            </a:r>
          </a:p>
          <a:p>
            <a:r>
              <a:rPr lang="de-DE" dirty="0"/>
              <a:t>… Materialien aus der eigenen Lebenswelt nach eigenen oder vorgegebenen Kriterien sammeln und ordnen sowie damit experimentieren</a:t>
            </a:r>
            <a:r>
              <a:rPr lang="de-DE" b="1" dirty="0"/>
              <a:t>.</a:t>
            </a:r>
            <a:r>
              <a:rPr lang="de-DE" dirty="0"/>
              <a:t> </a:t>
            </a:r>
            <a:r>
              <a:rPr lang="de-DE" b="1" dirty="0"/>
              <a:t>BG.2.A.2 1a</a:t>
            </a:r>
          </a:p>
          <a:p>
            <a:r>
              <a:rPr lang="de-DE" dirty="0"/>
              <a:t>… offene, geschlossene, eckige, runde, organische und geometrische Formen bilden. </a:t>
            </a:r>
            <a:r>
              <a:rPr lang="de-DE" b="1" dirty="0"/>
              <a:t>BG.2.B.1 1a</a:t>
            </a:r>
          </a:p>
          <a:p>
            <a:r>
              <a:rPr lang="de-DE" dirty="0"/>
              <a:t>… Tasterfahrungen bildnerisch darstelle</a:t>
            </a:r>
            <a:r>
              <a:rPr lang="de-DE" b="1" dirty="0"/>
              <a:t>n. BG.2.C.2.1b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092A0-488E-A34A-A739-E18B72CD5537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6513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376488" y="1143000"/>
            <a:ext cx="2105025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3461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CURRICULARE EINORDNUNG  (LEHRPLAN 21)</a:t>
            </a:r>
          </a:p>
          <a:p>
            <a:endParaRPr lang="de-DE" dirty="0"/>
          </a:p>
          <a:p>
            <a:pPr marL="0" marR="0" lvl="0" indent="0" algn="l" defTabSz="3461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Bildnerisches Gestalten:</a:t>
            </a:r>
          </a:p>
          <a:p>
            <a:endParaRPr lang="de-DE" dirty="0"/>
          </a:p>
          <a:p>
            <a:r>
              <a:rPr lang="de-DE" dirty="0"/>
              <a:t>Die Schülerinnen und Schüler ...</a:t>
            </a:r>
          </a:p>
          <a:p>
            <a:r>
              <a:rPr lang="de-DE" dirty="0"/>
              <a:t>... können mit Linien gestalten/Spuren erzeugen</a:t>
            </a:r>
            <a:r>
              <a:rPr lang="de-DE" b="1" dirty="0"/>
              <a:t>. BG.2.B.1 1a</a:t>
            </a:r>
          </a:p>
          <a:p>
            <a:r>
              <a:rPr lang="de-DE" dirty="0"/>
              <a:t>... können offene, geschlossene, eckige, runde, organische und geometrische Formen bilden. BG.2.B.2 1a</a:t>
            </a:r>
          </a:p>
          <a:p>
            <a:r>
              <a:rPr lang="de-DE" dirty="0"/>
              <a:t>... können im Spiel und Experiment offen an Situationen herangehen, Neues entdecken und damit ihre bildnerischen Ausdrucksmöglichkeiten </a:t>
            </a:r>
            <a:r>
              <a:rPr lang="de-DE" b="1" dirty="0"/>
              <a:t>erweitern.</a:t>
            </a:r>
            <a:r>
              <a:rPr lang="de-DE" dirty="0"/>
              <a:t> BG.2.A.2 1b</a:t>
            </a:r>
          </a:p>
          <a:p>
            <a:r>
              <a:rPr lang="de-DE" dirty="0"/>
              <a:t>... können diagonale, horizontale, vertikale Anordnungen von Linien linear erproben und einsetzten. BG.2.B.1 1b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092A0-488E-A34A-A739-E18B72CD5537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8576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376488" y="1143000"/>
            <a:ext cx="2105025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3461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CURRICULARE EINORDNUNG  (LEHRPLAN 21)</a:t>
            </a:r>
          </a:p>
          <a:p>
            <a:endParaRPr lang="de-DE" dirty="0"/>
          </a:p>
          <a:p>
            <a:pPr marL="0" marR="0" lvl="0" indent="0" algn="l" defTabSz="3461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Bildnerisches Gestalten:</a:t>
            </a:r>
            <a:endParaRPr lang="de-CH" sz="4542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4542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4542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Kompetenzbereich Wahrnehmung und Kommunikation </a:t>
            </a:r>
          </a:p>
          <a:p>
            <a:r>
              <a:rPr lang="de-CH" sz="4542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Schülerinnen und Schüler können…</a:t>
            </a:r>
            <a:endParaRPr lang="de-CH" sz="4542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4542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…von </a:t>
            </a:r>
            <a:r>
              <a:rPr lang="de-CH" sz="4542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bildhaft anschaulichen Vorstellungen erzählen und sich darüber </a:t>
            </a:r>
            <a:r>
              <a:rPr lang="de-CH" sz="4542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austauschen. BG.1.A.1</a:t>
            </a:r>
          </a:p>
          <a:p>
            <a:r>
              <a:rPr lang="de-CH" sz="4542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de-CH" sz="4542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Bilder begutachten und daraus Impulse für die Weiterarbeit </a:t>
            </a:r>
            <a:r>
              <a:rPr lang="de-CH" sz="4542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gewinnen. BG.2.A.2</a:t>
            </a:r>
          </a:p>
          <a:p>
            <a:r>
              <a:rPr lang="de-CH" sz="4542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CH" sz="4542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Kompetenzbereich Prozesse und Produkte</a:t>
            </a:r>
          </a:p>
          <a:p>
            <a:r>
              <a:rPr lang="de-CH" sz="4542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Schülerinnen und Schüler können…</a:t>
            </a:r>
            <a:endParaRPr lang="de-CH" sz="4542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4542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de-CH" sz="4542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Bildern Bedeutung geben und darüber </a:t>
            </a:r>
            <a:r>
              <a:rPr lang="de-CH" sz="4542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sprechen. BG.1.B.1</a:t>
            </a:r>
          </a:p>
          <a:p>
            <a:r>
              <a:rPr lang="de-CH" sz="4542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…d</a:t>
            </a:r>
            <a:r>
              <a:rPr lang="de-CH" sz="4542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urch Zerlegen, Wiederholen und Drehen Darstellungsmöglichkeiten </a:t>
            </a:r>
            <a:r>
              <a:rPr lang="de-CH" sz="4542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entdecken. BG.2.C.2</a:t>
            </a:r>
          </a:p>
          <a:p>
            <a:r>
              <a:rPr lang="de-CH" sz="4542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de-CH" sz="4542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Geometrische Formen bilden und diese als Bildelemente </a:t>
            </a:r>
            <a:r>
              <a:rPr lang="de-CH" sz="4542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erfahren. BG.2.B.1</a:t>
            </a:r>
          </a:p>
          <a:p>
            <a:r>
              <a:rPr lang="de-CH" sz="4542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…i</a:t>
            </a:r>
            <a:r>
              <a:rPr lang="de-CH" sz="4542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 Spiel und Experiment offen an Situationen herangehen, Neues entdecken und damit ihre bildnerischen Ausdrucksmöglichkeiten </a:t>
            </a:r>
            <a:r>
              <a:rPr lang="de-CH" sz="4542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erweitern. BG.2.A.2  </a:t>
            </a:r>
          </a:p>
          <a:p>
            <a:r>
              <a:rPr lang="de-CH" sz="4542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CH" sz="4542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Kompetenzbereich Kontexte und Orientierung</a:t>
            </a:r>
          </a:p>
          <a:p>
            <a:r>
              <a:rPr lang="de-CH" sz="4542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Schülerinnen und Schüler können…</a:t>
            </a:r>
            <a:endParaRPr lang="de-CH" sz="4542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4542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de-CH" sz="4542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Zeichen, Farben, Formen in Kunstwerken untersuchen und </a:t>
            </a:r>
            <a:r>
              <a:rPr lang="de-CH" sz="4542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beschreiben. BG.3.A.1</a:t>
            </a:r>
          </a:p>
          <a:p>
            <a:r>
              <a:rPr lang="de-CH" sz="4542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…s</a:t>
            </a:r>
            <a:r>
              <a:rPr lang="de-CH" sz="4542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ich auf Begegnungen mit Kunstwerken </a:t>
            </a:r>
            <a:r>
              <a:rPr lang="de-CH" sz="4542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einlassen. BG.3.A.1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092A0-488E-A34A-A739-E18B72CD5537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569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89679" y="7005156"/>
            <a:ext cx="24816356" cy="14902051"/>
          </a:xfrm>
        </p:spPr>
        <p:txBody>
          <a:bodyPr anchor="b"/>
          <a:lstStyle>
            <a:lvl1pPr algn="ctr">
              <a:defRPr sz="19157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49464" y="22481887"/>
            <a:ext cx="21896785" cy="10334331"/>
          </a:xfrm>
        </p:spPr>
        <p:txBody>
          <a:bodyPr/>
          <a:lstStyle>
            <a:lvl1pPr marL="0" indent="0" algn="ctr">
              <a:buNone/>
              <a:defRPr sz="7663"/>
            </a:lvl1pPr>
            <a:lvl2pPr marL="1459794" indent="0" algn="ctr">
              <a:buNone/>
              <a:defRPr sz="6386"/>
            </a:lvl2pPr>
            <a:lvl3pPr marL="2919588" indent="0" algn="ctr">
              <a:buNone/>
              <a:defRPr sz="5747"/>
            </a:lvl3pPr>
            <a:lvl4pPr marL="4379382" indent="0" algn="ctr">
              <a:buNone/>
              <a:defRPr sz="5109"/>
            </a:lvl4pPr>
            <a:lvl5pPr marL="5839176" indent="0" algn="ctr">
              <a:buNone/>
              <a:defRPr sz="5109"/>
            </a:lvl5pPr>
            <a:lvl6pPr marL="7298969" indent="0" algn="ctr">
              <a:buNone/>
              <a:defRPr sz="5109"/>
            </a:lvl6pPr>
            <a:lvl7pPr marL="8758763" indent="0" algn="ctr">
              <a:buNone/>
              <a:defRPr sz="5109"/>
            </a:lvl7pPr>
            <a:lvl8pPr marL="10218557" indent="0" algn="ctr">
              <a:buNone/>
              <a:defRPr sz="5109"/>
            </a:lvl8pPr>
            <a:lvl9pPr marL="11678351" indent="0" algn="ctr">
              <a:buNone/>
              <a:defRPr sz="5109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97544-2580-1747-8157-89046EDAD66A}" type="datetimeFigureOut">
              <a:rPr lang="de-DE" smtClean="0"/>
              <a:t>17.06.20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97A11-B044-0A4A-BE4B-49E017760AA0}" type="slidenum">
              <a:rPr lang="de-DE" smtClean="0"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97544-2580-1747-8157-89046EDAD66A}" type="datetimeFigureOut">
              <a:rPr lang="de-DE" smtClean="0"/>
              <a:t>17.06.20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97A11-B044-0A4A-BE4B-49E017760AA0}" type="slidenum">
              <a:rPr lang="de-DE" smtClean="0"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93184" y="2278904"/>
            <a:ext cx="6295326" cy="36274211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07207" y="2278904"/>
            <a:ext cx="18521030" cy="36274211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97544-2580-1747-8157-89046EDAD66A}" type="datetimeFigureOut">
              <a:rPr lang="de-DE" smtClean="0"/>
              <a:t>17.06.20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97A11-B044-0A4A-BE4B-49E017760AA0}" type="slidenum">
              <a:rPr lang="de-DE" smtClean="0"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97544-2580-1747-8157-89046EDAD66A}" type="datetimeFigureOut">
              <a:rPr lang="de-DE" smtClean="0"/>
              <a:t>17.06.20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97A11-B044-0A4A-BE4B-49E017760AA0}" type="slidenum">
              <a:rPr lang="de-DE" smtClean="0"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2001" y="10671229"/>
            <a:ext cx="25181302" cy="17805173"/>
          </a:xfrm>
        </p:spPr>
        <p:txBody>
          <a:bodyPr anchor="b"/>
          <a:lstStyle>
            <a:lvl1pPr>
              <a:defRPr sz="19157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92001" y="28644846"/>
            <a:ext cx="25181302" cy="9363320"/>
          </a:xfrm>
        </p:spPr>
        <p:txBody>
          <a:bodyPr/>
          <a:lstStyle>
            <a:lvl1pPr marL="0" indent="0">
              <a:buNone/>
              <a:defRPr sz="7663">
                <a:solidFill>
                  <a:schemeClr val="tx1"/>
                </a:solidFill>
              </a:defRPr>
            </a:lvl1pPr>
            <a:lvl2pPr marL="1459794" indent="0">
              <a:buNone/>
              <a:defRPr sz="6386">
                <a:solidFill>
                  <a:schemeClr val="tx1">
                    <a:tint val="75000"/>
                  </a:schemeClr>
                </a:solidFill>
              </a:defRPr>
            </a:lvl2pPr>
            <a:lvl3pPr marL="2919588" indent="0">
              <a:buNone/>
              <a:defRPr sz="5747">
                <a:solidFill>
                  <a:schemeClr val="tx1">
                    <a:tint val="75000"/>
                  </a:schemeClr>
                </a:solidFill>
              </a:defRPr>
            </a:lvl3pPr>
            <a:lvl4pPr marL="4379382" indent="0">
              <a:buNone/>
              <a:defRPr sz="5109">
                <a:solidFill>
                  <a:schemeClr val="tx1">
                    <a:tint val="75000"/>
                  </a:schemeClr>
                </a:solidFill>
              </a:defRPr>
            </a:lvl4pPr>
            <a:lvl5pPr marL="5839176" indent="0">
              <a:buNone/>
              <a:defRPr sz="5109">
                <a:solidFill>
                  <a:schemeClr val="tx1">
                    <a:tint val="75000"/>
                  </a:schemeClr>
                </a:solidFill>
              </a:defRPr>
            </a:lvl5pPr>
            <a:lvl6pPr marL="7298969" indent="0">
              <a:buNone/>
              <a:defRPr sz="5109">
                <a:solidFill>
                  <a:schemeClr val="tx1">
                    <a:tint val="75000"/>
                  </a:schemeClr>
                </a:solidFill>
              </a:defRPr>
            </a:lvl6pPr>
            <a:lvl7pPr marL="8758763" indent="0">
              <a:buNone/>
              <a:defRPr sz="5109">
                <a:solidFill>
                  <a:schemeClr val="tx1">
                    <a:tint val="75000"/>
                  </a:schemeClr>
                </a:solidFill>
              </a:defRPr>
            </a:lvl7pPr>
            <a:lvl8pPr marL="10218557" indent="0">
              <a:buNone/>
              <a:defRPr sz="5109">
                <a:solidFill>
                  <a:schemeClr val="tx1">
                    <a:tint val="75000"/>
                  </a:schemeClr>
                </a:solidFill>
              </a:defRPr>
            </a:lvl8pPr>
            <a:lvl9pPr marL="11678351" indent="0">
              <a:buNone/>
              <a:defRPr sz="510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97544-2580-1747-8157-89046EDAD66A}" type="datetimeFigureOut">
              <a:rPr lang="de-DE" smtClean="0"/>
              <a:t>17.06.20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97A11-B044-0A4A-BE4B-49E017760AA0}" type="slidenum">
              <a:rPr lang="de-DE" smtClean="0"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07205" y="11394520"/>
            <a:ext cx="12408178" cy="2715859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780330" y="11394520"/>
            <a:ext cx="12408178" cy="2715859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97544-2580-1747-8157-89046EDAD66A}" type="datetimeFigureOut">
              <a:rPr lang="de-DE" smtClean="0"/>
              <a:t>17.06.20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97A11-B044-0A4A-BE4B-49E017760AA0}" type="slidenum">
              <a:rPr lang="de-DE" smtClean="0"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008" y="2278913"/>
            <a:ext cx="25181302" cy="8273416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1011" y="10492870"/>
            <a:ext cx="12351153" cy="5142393"/>
          </a:xfrm>
        </p:spPr>
        <p:txBody>
          <a:bodyPr anchor="b"/>
          <a:lstStyle>
            <a:lvl1pPr marL="0" indent="0">
              <a:buNone/>
              <a:defRPr sz="7663" b="1"/>
            </a:lvl1pPr>
            <a:lvl2pPr marL="1459794" indent="0">
              <a:buNone/>
              <a:defRPr sz="6386" b="1"/>
            </a:lvl2pPr>
            <a:lvl3pPr marL="2919588" indent="0">
              <a:buNone/>
              <a:defRPr sz="5747" b="1"/>
            </a:lvl3pPr>
            <a:lvl4pPr marL="4379382" indent="0">
              <a:buNone/>
              <a:defRPr sz="5109" b="1"/>
            </a:lvl4pPr>
            <a:lvl5pPr marL="5839176" indent="0">
              <a:buNone/>
              <a:defRPr sz="5109" b="1"/>
            </a:lvl5pPr>
            <a:lvl6pPr marL="7298969" indent="0">
              <a:buNone/>
              <a:defRPr sz="5109" b="1"/>
            </a:lvl6pPr>
            <a:lvl7pPr marL="8758763" indent="0">
              <a:buNone/>
              <a:defRPr sz="5109" b="1"/>
            </a:lvl7pPr>
            <a:lvl8pPr marL="10218557" indent="0">
              <a:buNone/>
              <a:defRPr sz="5109" b="1"/>
            </a:lvl8pPr>
            <a:lvl9pPr marL="11678351" indent="0">
              <a:buNone/>
              <a:defRPr sz="5109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11011" y="15635264"/>
            <a:ext cx="12351153" cy="2299711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780331" y="10492870"/>
            <a:ext cx="12411981" cy="5142393"/>
          </a:xfrm>
        </p:spPr>
        <p:txBody>
          <a:bodyPr anchor="b"/>
          <a:lstStyle>
            <a:lvl1pPr marL="0" indent="0">
              <a:buNone/>
              <a:defRPr sz="7663" b="1"/>
            </a:lvl1pPr>
            <a:lvl2pPr marL="1459794" indent="0">
              <a:buNone/>
              <a:defRPr sz="6386" b="1"/>
            </a:lvl2pPr>
            <a:lvl3pPr marL="2919588" indent="0">
              <a:buNone/>
              <a:defRPr sz="5747" b="1"/>
            </a:lvl3pPr>
            <a:lvl4pPr marL="4379382" indent="0">
              <a:buNone/>
              <a:defRPr sz="5109" b="1"/>
            </a:lvl4pPr>
            <a:lvl5pPr marL="5839176" indent="0">
              <a:buNone/>
              <a:defRPr sz="5109" b="1"/>
            </a:lvl5pPr>
            <a:lvl6pPr marL="7298969" indent="0">
              <a:buNone/>
              <a:defRPr sz="5109" b="1"/>
            </a:lvl6pPr>
            <a:lvl7pPr marL="8758763" indent="0">
              <a:buNone/>
              <a:defRPr sz="5109" b="1"/>
            </a:lvl7pPr>
            <a:lvl8pPr marL="10218557" indent="0">
              <a:buNone/>
              <a:defRPr sz="5109" b="1"/>
            </a:lvl8pPr>
            <a:lvl9pPr marL="11678351" indent="0">
              <a:buNone/>
              <a:defRPr sz="5109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780331" y="15635264"/>
            <a:ext cx="12411981" cy="2299711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97544-2580-1747-8157-89046EDAD66A}" type="datetimeFigureOut">
              <a:rPr lang="de-DE" smtClean="0"/>
              <a:t>17.06.20</a:t>
            </a:fld>
            <a:endParaRPr lang="de-D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97A11-B044-0A4A-BE4B-49E017760AA0}" type="slidenum">
              <a:rPr lang="de-DE" smtClean="0"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97544-2580-1747-8157-89046EDAD66A}" type="datetimeFigureOut">
              <a:rPr lang="de-DE" smtClean="0"/>
              <a:t>17.06.20</a:t>
            </a:fld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97A11-B044-0A4A-BE4B-49E017760AA0}" type="slidenum">
              <a:rPr lang="de-DE" smtClean="0"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97544-2580-1747-8157-89046EDAD66A}" type="datetimeFigureOut">
              <a:rPr lang="de-DE" smtClean="0"/>
              <a:t>17.06.20</a:t>
            </a:fld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97A11-B044-0A4A-BE4B-49E017760AA0}" type="slidenum">
              <a:rPr lang="de-DE" smtClean="0"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008" y="2853584"/>
            <a:ext cx="9416377" cy="9987545"/>
          </a:xfrm>
        </p:spPr>
        <p:txBody>
          <a:bodyPr anchor="b"/>
          <a:lstStyle>
            <a:lvl1pPr>
              <a:defRPr sz="10217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11981" y="6162959"/>
            <a:ext cx="14780330" cy="30418415"/>
          </a:xfrm>
        </p:spPr>
        <p:txBody>
          <a:bodyPr/>
          <a:lstStyle>
            <a:lvl1pPr>
              <a:defRPr sz="10217"/>
            </a:lvl1pPr>
            <a:lvl2pPr>
              <a:defRPr sz="8940"/>
            </a:lvl2pPr>
            <a:lvl3pPr>
              <a:defRPr sz="7663"/>
            </a:lvl3pPr>
            <a:lvl4pPr>
              <a:defRPr sz="6386"/>
            </a:lvl4pPr>
            <a:lvl5pPr>
              <a:defRPr sz="6386"/>
            </a:lvl5pPr>
            <a:lvl6pPr>
              <a:defRPr sz="6386"/>
            </a:lvl6pPr>
            <a:lvl7pPr>
              <a:defRPr sz="6386"/>
            </a:lvl7pPr>
            <a:lvl8pPr>
              <a:defRPr sz="6386"/>
            </a:lvl8pPr>
            <a:lvl9pPr>
              <a:defRPr sz="6386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1008" y="12841129"/>
            <a:ext cx="9416377" cy="23789780"/>
          </a:xfrm>
        </p:spPr>
        <p:txBody>
          <a:bodyPr/>
          <a:lstStyle>
            <a:lvl1pPr marL="0" indent="0">
              <a:buNone/>
              <a:defRPr sz="5109"/>
            </a:lvl1pPr>
            <a:lvl2pPr marL="1459794" indent="0">
              <a:buNone/>
              <a:defRPr sz="4470"/>
            </a:lvl2pPr>
            <a:lvl3pPr marL="2919588" indent="0">
              <a:buNone/>
              <a:defRPr sz="3831"/>
            </a:lvl3pPr>
            <a:lvl4pPr marL="4379382" indent="0">
              <a:buNone/>
              <a:defRPr sz="3193"/>
            </a:lvl4pPr>
            <a:lvl5pPr marL="5839176" indent="0">
              <a:buNone/>
              <a:defRPr sz="3193"/>
            </a:lvl5pPr>
            <a:lvl6pPr marL="7298969" indent="0">
              <a:buNone/>
              <a:defRPr sz="3193"/>
            </a:lvl6pPr>
            <a:lvl7pPr marL="8758763" indent="0">
              <a:buNone/>
              <a:defRPr sz="3193"/>
            </a:lvl7pPr>
            <a:lvl8pPr marL="10218557" indent="0">
              <a:buNone/>
              <a:defRPr sz="3193"/>
            </a:lvl8pPr>
            <a:lvl9pPr marL="11678351" indent="0">
              <a:buNone/>
              <a:defRPr sz="3193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97544-2580-1747-8157-89046EDAD66A}" type="datetimeFigureOut">
              <a:rPr lang="de-DE" smtClean="0"/>
              <a:t>17.06.20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97A11-B044-0A4A-BE4B-49E017760AA0}" type="slidenum">
              <a:rPr lang="de-DE" smtClean="0"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008" y="2853584"/>
            <a:ext cx="9416377" cy="9987545"/>
          </a:xfrm>
        </p:spPr>
        <p:txBody>
          <a:bodyPr anchor="b"/>
          <a:lstStyle>
            <a:lvl1pPr>
              <a:defRPr sz="10217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411981" y="6162959"/>
            <a:ext cx="14780330" cy="30418415"/>
          </a:xfrm>
        </p:spPr>
        <p:txBody>
          <a:bodyPr anchor="t"/>
          <a:lstStyle>
            <a:lvl1pPr marL="0" indent="0">
              <a:buNone/>
              <a:defRPr sz="10217"/>
            </a:lvl1pPr>
            <a:lvl2pPr marL="1459794" indent="0">
              <a:buNone/>
              <a:defRPr sz="8940"/>
            </a:lvl2pPr>
            <a:lvl3pPr marL="2919588" indent="0">
              <a:buNone/>
              <a:defRPr sz="7663"/>
            </a:lvl3pPr>
            <a:lvl4pPr marL="4379382" indent="0">
              <a:buNone/>
              <a:defRPr sz="6386"/>
            </a:lvl4pPr>
            <a:lvl5pPr marL="5839176" indent="0">
              <a:buNone/>
              <a:defRPr sz="6386"/>
            </a:lvl5pPr>
            <a:lvl6pPr marL="7298969" indent="0">
              <a:buNone/>
              <a:defRPr sz="6386"/>
            </a:lvl6pPr>
            <a:lvl7pPr marL="8758763" indent="0">
              <a:buNone/>
              <a:defRPr sz="6386"/>
            </a:lvl7pPr>
            <a:lvl8pPr marL="10218557" indent="0">
              <a:buNone/>
              <a:defRPr sz="6386"/>
            </a:lvl8pPr>
            <a:lvl9pPr marL="11678351" indent="0">
              <a:buNone/>
              <a:defRPr sz="6386"/>
            </a:lvl9pPr>
          </a:lstStyle>
          <a:p>
            <a:r>
              <a:rPr lang="de-DE" dirty="0"/>
              <a:t>Bild auf Platzhalter ziehen oder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1008" y="12841129"/>
            <a:ext cx="9416377" cy="23789780"/>
          </a:xfrm>
        </p:spPr>
        <p:txBody>
          <a:bodyPr/>
          <a:lstStyle>
            <a:lvl1pPr marL="0" indent="0">
              <a:buNone/>
              <a:defRPr sz="5109"/>
            </a:lvl1pPr>
            <a:lvl2pPr marL="1459794" indent="0">
              <a:buNone/>
              <a:defRPr sz="4470"/>
            </a:lvl2pPr>
            <a:lvl3pPr marL="2919588" indent="0">
              <a:buNone/>
              <a:defRPr sz="3831"/>
            </a:lvl3pPr>
            <a:lvl4pPr marL="4379382" indent="0">
              <a:buNone/>
              <a:defRPr sz="3193"/>
            </a:lvl4pPr>
            <a:lvl5pPr marL="5839176" indent="0">
              <a:buNone/>
              <a:defRPr sz="3193"/>
            </a:lvl5pPr>
            <a:lvl6pPr marL="7298969" indent="0">
              <a:buNone/>
              <a:defRPr sz="3193"/>
            </a:lvl6pPr>
            <a:lvl7pPr marL="8758763" indent="0">
              <a:buNone/>
              <a:defRPr sz="3193"/>
            </a:lvl7pPr>
            <a:lvl8pPr marL="10218557" indent="0">
              <a:buNone/>
              <a:defRPr sz="3193"/>
            </a:lvl8pPr>
            <a:lvl9pPr marL="11678351" indent="0">
              <a:buNone/>
              <a:defRPr sz="3193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97544-2580-1747-8157-89046EDAD66A}" type="datetimeFigureOut">
              <a:rPr lang="de-DE" smtClean="0"/>
              <a:t>17.06.20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97A11-B044-0A4A-BE4B-49E017760AA0}" type="slidenum">
              <a:rPr lang="de-DE" smtClean="0"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07206" y="2278913"/>
            <a:ext cx="25181302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07206" y="11394520"/>
            <a:ext cx="25181302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07205" y="39672756"/>
            <a:ext cx="6569035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97544-2580-1747-8157-89046EDAD66A}" type="datetimeFigureOut">
              <a:rPr lang="de-DE" smtClean="0"/>
              <a:t>17.06.20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71080" y="39672756"/>
            <a:ext cx="985355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619473" y="39672756"/>
            <a:ext cx="6569035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97A11-B044-0A4A-BE4B-49E017760AA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891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2919588" rtl="0" eaLnBrk="1" latinLnBrk="0" hangingPunct="1">
        <a:lnSpc>
          <a:spcPct val="90000"/>
        </a:lnSpc>
        <a:spcBef>
          <a:spcPct val="0"/>
        </a:spcBef>
        <a:buNone/>
        <a:defRPr sz="140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29897" indent="-729897" algn="l" defTabSz="2919588" rtl="0" eaLnBrk="1" latinLnBrk="0" hangingPunct="1">
        <a:lnSpc>
          <a:spcPct val="90000"/>
        </a:lnSpc>
        <a:spcBef>
          <a:spcPts val="3193"/>
        </a:spcBef>
        <a:buFont typeface="Arial" panose="020B0604020202020204" pitchFamily="34" charset="0"/>
        <a:buChar char="•"/>
        <a:defRPr sz="8940" kern="1200">
          <a:solidFill>
            <a:schemeClr val="tx1"/>
          </a:solidFill>
          <a:latin typeface="+mn-lt"/>
          <a:ea typeface="+mn-ea"/>
          <a:cs typeface="+mn-cs"/>
        </a:defRPr>
      </a:lvl1pPr>
      <a:lvl2pPr marL="2189691" indent="-729897" algn="l" defTabSz="2919588" rtl="0" eaLnBrk="1" latinLnBrk="0" hangingPunct="1">
        <a:lnSpc>
          <a:spcPct val="90000"/>
        </a:lnSpc>
        <a:spcBef>
          <a:spcPts val="1596"/>
        </a:spcBef>
        <a:buFont typeface="Arial" panose="020B0604020202020204" pitchFamily="34" charset="0"/>
        <a:buChar char="•"/>
        <a:defRPr sz="7663" kern="1200">
          <a:solidFill>
            <a:schemeClr val="tx1"/>
          </a:solidFill>
          <a:latin typeface="+mn-lt"/>
          <a:ea typeface="+mn-ea"/>
          <a:cs typeface="+mn-cs"/>
        </a:defRPr>
      </a:lvl2pPr>
      <a:lvl3pPr marL="3649485" indent="-729897" algn="l" defTabSz="2919588" rtl="0" eaLnBrk="1" latinLnBrk="0" hangingPunct="1">
        <a:lnSpc>
          <a:spcPct val="90000"/>
        </a:lnSpc>
        <a:spcBef>
          <a:spcPts val="1596"/>
        </a:spcBef>
        <a:buFont typeface="Arial" panose="020B0604020202020204" pitchFamily="34" charset="0"/>
        <a:buChar char="•"/>
        <a:defRPr sz="6386" kern="1200">
          <a:solidFill>
            <a:schemeClr val="tx1"/>
          </a:solidFill>
          <a:latin typeface="+mn-lt"/>
          <a:ea typeface="+mn-ea"/>
          <a:cs typeface="+mn-cs"/>
        </a:defRPr>
      </a:lvl3pPr>
      <a:lvl4pPr marL="5109279" indent="-729897" algn="l" defTabSz="2919588" rtl="0" eaLnBrk="1" latinLnBrk="0" hangingPunct="1">
        <a:lnSpc>
          <a:spcPct val="90000"/>
        </a:lnSpc>
        <a:spcBef>
          <a:spcPts val="1596"/>
        </a:spcBef>
        <a:buFont typeface="Arial" panose="020B0604020202020204" pitchFamily="34" charset="0"/>
        <a:buChar char="•"/>
        <a:defRPr sz="5747" kern="1200">
          <a:solidFill>
            <a:schemeClr val="tx1"/>
          </a:solidFill>
          <a:latin typeface="+mn-lt"/>
          <a:ea typeface="+mn-ea"/>
          <a:cs typeface="+mn-cs"/>
        </a:defRPr>
      </a:lvl4pPr>
      <a:lvl5pPr marL="6569072" indent="-729897" algn="l" defTabSz="2919588" rtl="0" eaLnBrk="1" latinLnBrk="0" hangingPunct="1">
        <a:lnSpc>
          <a:spcPct val="90000"/>
        </a:lnSpc>
        <a:spcBef>
          <a:spcPts val="1596"/>
        </a:spcBef>
        <a:buFont typeface="Arial" panose="020B0604020202020204" pitchFamily="34" charset="0"/>
        <a:buChar char="•"/>
        <a:defRPr sz="5747" kern="1200">
          <a:solidFill>
            <a:schemeClr val="tx1"/>
          </a:solidFill>
          <a:latin typeface="+mn-lt"/>
          <a:ea typeface="+mn-ea"/>
          <a:cs typeface="+mn-cs"/>
        </a:defRPr>
      </a:lvl5pPr>
      <a:lvl6pPr marL="8028866" indent="-729897" algn="l" defTabSz="2919588" rtl="0" eaLnBrk="1" latinLnBrk="0" hangingPunct="1">
        <a:lnSpc>
          <a:spcPct val="90000"/>
        </a:lnSpc>
        <a:spcBef>
          <a:spcPts val="1596"/>
        </a:spcBef>
        <a:buFont typeface="Arial" panose="020B0604020202020204" pitchFamily="34" charset="0"/>
        <a:buChar char="•"/>
        <a:defRPr sz="5747" kern="1200">
          <a:solidFill>
            <a:schemeClr val="tx1"/>
          </a:solidFill>
          <a:latin typeface="+mn-lt"/>
          <a:ea typeface="+mn-ea"/>
          <a:cs typeface="+mn-cs"/>
        </a:defRPr>
      </a:lvl6pPr>
      <a:lvl7pPr marL="9488660" indent="-729897" algn="l" defTabSz="2919588" rtl="0" eaLnBrk="1" latinLnBrk="0" hangingPunct="1">
        <a:lnSpc>
          <a:spcPct val="90000"/>
        </a:lnSpc>
        <a:spcBef>
          <a:spcPts val="1596"/>
        </a:spcBef>
        <a:buFont typeface="Arial" panose="020B0604020202020204" pitchFamily="34" charset="0"/>
        <a:buChar char="•"/>
        <a:defRPr sz="5747" kern="1200">
          <a:solidFill>
            <a:schemeClr val="tx1"/>
          </a:solidFill>
          <a:latin typeface="+mn-lt"/>
          <a:ea typeface="+mn-ea"/>
          <a:cs typeface="+mn-cs"/>
        </a:defRPr>
      </a:lvl7pPr>
      <a:lvl8pPr marL="10948454" indent="-729897" algn="l" defTabSz="2919588" rtl="0" eaLnBrk="1" latinLnBrk="0" hangingPunct="1">
        <a:lnSpc>
          <a:spcPct val="90000"/>
        </a:lnSpc>
        <a:spcBef>
          <a:spcPts val="1596"/>
        </a:spcBef>
        <a:buFont typeface="Arial" panose="020B0604020202020204" pitchFamily="34" charset="0"/>
        <a:buChar char="•"/>
        <a:defRPr sz="5747" kern="1200">
          <a:solidFill>
            <a:schemeClr val="tx1"/>
          </a:solidFill>
          <a:latin typeface="+mn-lt"/>
          <a:ea typeface="+mn-ea"/>
          <a:cs typeface="+mn-cs"/>
        </a:defRPr>
      </a:lvl8pPr>
      <a:lvl9pPr marL="12408248" indent="-729897" algn="l" defTabSz="2919588" rtl="0" eaLnBrk="1" latinLnBrk="0" hangingPunct="1">
        <a:lnSpc>
          <a:spcPct val="90000"/>
        </a:lnSpc>
        <a:spcBef>
          <a:spcPts val="1596"/>
        </a:spcBef>
        <a:buFont typeface="Arial" panose="020B0604020202020204" pitchFamily="34" charset="0"/>
        <a:buChar char="•"/>
        <a:defRPr sz="57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919588" rtl="0" eaLnBrk="1" latinLnBrk="0" hangingPunct="1">
        <a:defRPr sz="5747" kern="1200">
          <a:solidFill>
            <a:schemeClr val="tx1"/>
          </a:solidFill>
          <a:latin typeface="+mn-lt"/>
          <a:ea typeface="+mn-ea"/>
          <a:cs typeface="+mn-cs"/>
        </a:defRPr>
      </a:lvl1pPr>
      <a:lvl2pPr marL="1459794" algn="l" defTabSz="2919588" rtl="0" eaLnBrk="1" latinLnBrk="0" hangingPunct="1">
        <a:defRPr sz="5747" kern="1200">
          <a:solidFill>
            <a:schemeClr val="tx1"/>
          </a:solidFill>
          <a:latin typeface="+mn-lt"/>
          <a:ea typeface="+mn-ea"/>
          <a:cs typeface="+mn-cs"/>
        </a:defRPr>
      </a:lvl2pPr>
      <a:lvl3pPr marL="2919588" algn="l" defTabSz="2919588" rtl="0" eaLnBrk="1" latinLnBrk="0" hangingPunct="1">
        <a:defRPr sz="5747" kern="1200">
          <a:solidFill>
            <a:schemeClr val="tx1"/>
          </a:solidFill>
          <a:latin typeface="+mn-lt"/>
          <a:ea typeface="+mn-ea"/>
          <a:cs typeface="+mn-cs"/>
        </a:defRPr>
      </a:lvl3pPr>
      <a:lvl4pPr marL="4379382" algn="l" defTabSz="2919588" rtl="0" eaLnBrk="1" latinLnBrk="0" hangingPunct="1">
        <a:defRPr sz="5747" kern="1200">
          <a:solidFill>
            <a:schemeClr val="tx1"/>
          </a:solidFill>
          <a:latin typeface="+mn-lt"/>
          <a:ea typeface="+mn-ea"/>
          <a:cs typeface="+mn-cs"/>
        </a:defRPr>
      </a:lvl4pPr>
      <a:lvl5pPr marL="5839176" algn="l" defTabSz="2919588" rtl="0" eaLnBrk="1" latinLnBrk="0" hangingPunct="1">
        <a:defRPr sz="5747" kern="1200">
          <a:solidFill>
            <a:schemeClr val="tx1"/>
          </a:solidFill>
          <a:latin typeface="+mn-lt"/>
          <a:ea typeface="+mn-ea"/>
          <a:cs typeface="+mn-cs"/>
        </a:defRPr>
      </a:lvl5pPr>
      <a:lvl6pPr marL="7298969" algn="l" defTabSz="2919588" rtl="0" eaLnBrk="1" latinLnBrk="0" hangingPunct="1">
        <a:defRPr sz="5747" kern="1200">
          <a:solidFill>
            <a:schemeClr val="tx1"/>
          </a:solidFill>
          <a:latin typeface="+mn-lt"/>
          <a:ea typeface="+mn-ea"/>
          <a:cs typeface="+mn-cs"/>
        </a:defRPr>
      </a:lvl6pPr>
      <a:lvl7pPr marL="8758763" algn="l" defTabSz="2919588" rtl="0" eaLnBrk="1" latinLnBrk="0" hangingPunct="1">
        <a:defRPr sz="5747" kern="1200">
          <a:solidFill>
            <a:schemeClr val="tx1"/>
          </a:solidFill>
          <a:latin typeface="+mn-lt"/>
          <a:ea typeface="+mn-ea"/>
          <a:cs typeface="+mn-cs"/>
        </a:defRPr>
      </a:lvl7pPr>
      <a:lvl8pPr marL="10218557" algn="l" defTabSz="2919588" rtl="0" eaLnBrk="1" latinLnBrk="0" hangingPunct="1">
        <a:defRPr sz="5747" kern="1200">
          <a:solidFill>
            <a:schemeClr val="tx1"/>
          </a:solidFill>
          <a:latin typeface="+mn-lt"/>
          <a:ea typeface="+mn-ea"/>
          <a:cs typeface="+mn-cs"/>
        </a:defRPr>
      </a:lvl8pPr>
      <a:lvl9pPr marL="11678351" algn="l" defTabSz="2919588" rtl="0" eaLnBrk="1" latinLnBrk="0" hangingPunct="1">
        <a:defRPr sz="5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g"/><Relationship Id="rId5" Type="http://schemas.openxmlformats.org/officeDocument/2006/relationships/image" Target="../media/image1.em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g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g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BAC2F73D-ABB7-47C4-933E-B6D7E08B8D0F}"/>
              </a:ext>
            </a:extLst>
          </p:cNvPr>
          <p:cNvSpPr/>
          <p:nvPr/>
        </p:nvSpPr>
        <p:spPr>
          <a:xfrm>
            <a:off x="14597856" y="11940987"/>
            <a:ext cx="13882741" cy="1796527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E25A356-1225-4A3E-BF28-4AF6BDB5A97C}"/>
              </a:ext>
            </a:extLst>
          </p:cNvPr>
          <p:cNvSpPr/>
          <p:nvPr/>
        </p:nvSpPr>
        <p:spPr>
          <a:xfrm>
            <a:off x="715114" y="11940988"/>
            <a:ext cx="13882741" cy="1796527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582D250-1467-4EAB-AC42-FAA78000659D}"/>
              </a:ext>
            </a:extLst>
          </p:cNvPr>
          <p:cNvSpPr/>
          <p:nvPr/>
        </p:nvSpPr>
        <p:spPr>
          <a:xfrm>
            <a:off x="715113" y="29906257"/>
            <a:ext cx="27765483" cy="111280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9A7F0B2-ED84-4338-874E-191947DE7FEA}"/>
              </a:ext>
            </a:extLst>
          </p:cNvPr>
          <p:cNvSpPr txBox="1"/>
          <p:nvPr/>
        </p:nvSpPr>
        <p:spPr>
          <a:xfrm>
            <a:off x="2796987" y="2684016"/>
            <a:ext cx="1215614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0" b="1" dirty="0">
                <a:latin typeface="Taz SemiBold" panose="020B0200040502020204" pitchFamily="34" charset="0"/>
              </a:rPr>
              <a:t>WÜRFEL</a:t>
            </a:r>
            <a:endParaRPr lang="de-DE" sz="20000" b="1" dirty="0">
              <a:latin typeface="Taz SemiBold" panose="020B02000405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E5EC87B-758D-469E-AC8C-97B4EF477DFD}"/>
              </a:ext>
            </a:extLst>
          </p:cNvPr>
          <p:cNvSpPr txBox="1"/>
          <p:nvPr/>
        </p:nvSpPr>
        <p:spPr>
          <a:xfrm>
            <a:off x="2796987" y="6180042"/>
            <a:ext cx="178039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6000" i="1" dirty="0">
                <a:latin typeface="Taz SemiLight" panose="020B0200040502020204" pitchFamily="34" charset="0"/>
              </a:rPr>
              <a:t>Holzwürfel in fünf verschiedenen Farbnuancen </a:t>
            </a:r>
            <a:br>
              <a:rPr lang="de-CH" sz="6000" i="1" dirty="0">
                <a:latin typeface="Taz SemiLight" panose="020B0200040502020204" pitchFamily="34" charset="0"/>
              </a:rPr>
            </a:br>
            <a:r>
              <a:rPr lang="de-CH" sz="6000" i="1" dirty="0">
                <a:latin typeface="Taz SemiLight" panose="020B0200040502020204" pitchFamily="34" charset="0"/>
              </a:rPr>
              <a:t>von Schwarz bis Weiss. Masse: 3x3x3 cm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9CB020B-2078-4F96-9A47-B447E90954F2}"/>
              </a:ext>
            </a:extLst>
          </p:cNvPr>
          <p:cNvSpPr txBox="1"/>
          <p:nvPr/>
        </p:nvSpPr>
        <p:spPr>
          <a:xfrm>
            <a:off x="715114" y="29906259"/>
            <a:ext cx="27765483" cy="890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CH" dirty="0"/>
          </a:p>
          <a:p>
            <a:pPr algn="ctr"/>
            <a:endParaRPr lang="de-DE" dirty="0"/>
          </a:p>
          <a:p>
            <a:pPr algn="ctr"/>
            <a:endParaRPr lang="de-DE" dirty="0">
              <a:latin typeface="Taz SemiLight" panose="020B0200040502020204" pitchFamily="34" charset="0"/>
            </a:endParaRPr>
          </a:p>
          <a:p>
            <a:pPr marL="9509989" lvl="5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Ordnen</a:t>
            </a:r>
          </a:p>
          <a:p>
            <a:pPr marL="9509989" lvl="5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Raum und Perspektive</a:t>
            </a:r>
          </a:p>
          <a:p>
            <a:pPr marL="9509989" lvl="5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Muster</a:t>
            </a:r>
          </a:p>
          <a:p>
            <a:pPr marL="9509989" lvl="5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Symmetrie</a:t>
            </a:r>
          </a:p>
          <a:p>
            <a:pPr marL="9509989" lvl="5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…</a:t>
            </a:r>
          </a:p>
          <a:p>
            <a:pPr marL="9509989" lvl="5" indent="-8572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4D47BA8-8A1F-404D-99B7-8B3E48795E5B}"/>
              </a:ext>
            </a:extLst>
          </p:cNvPr>
          <p:cNvSpPr txBox="1"/>
          <p:nvPr/>
        </p:nvSpPr>
        <p:spPr>
          <a:xfrm>
            <a:off x="15082140" y="12969046"/>
            <a:ext cx="14597856" cy="1311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CH" b="1" dirty="0"/>
          </a:p>
          <a:p>
            <a:pPr algn="ctr"/>
            <a:endParaRPr lang="de-CH" dirty="0"/>
          </a:p>
          <a:p>
            <a:pPr marL="2587798" lvl="1" indent="-857250">
              <a:buFont typeface="Arial" panose="020B0604020202020204" pitchFamily="34" charset="0"/>
              <a:buChar char="•"/>
            </a:pPr>
            <a:endParaRPr lang="de-CH" sz="6000" dirty="0"/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CH" sz="6000" dirty="0">
                <a:latin typeface="Taz SemiLight" panose="020B0200040502020204" pitchFamily="34" charset="0"/>
              </a:rPr>
              <a:t>Fläche – Raum</a:t>
            </a: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CH" sz="6000" dirty="0">
                <a:latin typeface="Taz SemiLight" panose="020B0200040502020204" pitchFamily="34" charset="0"/>
              </a:rPr>
              <a:t>Ansicht, Perspektive</a:t>
            </a: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CH" sz="6000" dirty="0">
                <a:latin typeface="Taz SemiLight" panose="020B0200040502020204" pitchFamily="34" charset="0"/>
              </a:rPr>
              <a:t>Farbnuancen/Hell-Dunkelwerte</a:t>
            </a: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CH" sz="6000" dirty="0">
                <a:latin typeface="Taz SemiLight" panose="020B0200040502020204" pitchFamily="34" charset="0"/>
              </a:rPr>
              <a:t>Anordnung, Komposition</a:t>
            </a: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CH" sz="6000" dirty="0">
                <a:latin typeface="Taz SemiLight" panose="020B0200040502020204" pitchFamily="34" charset="0"/>
              </a:rPr>
              <a:t>Mosaik, Pixel Art</a:t>
            </a:r>
            <a:br>
              <a:rPr lang="de-CH" sz="6000" dirty="0">
                <a:latin typeface="Taz SemiLight" panose="020B0200040502020204" pitchFamily="34" charset="0"/>
              </a:rPr>
            </a:br>
            <a:endParaRPr lang="de-CH" sz="6000" dirty="0">
              <a:latin typeface="Taz SemiLight" panose="020B0200040502020204" pitchFamily="34" charset="0"/>
            </a:endParaRP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CH" sz="6000" dirty="0">
                <a:latin typeface="Taz SemiLight" panose="020B0200040502020204" pitchFamily="34" charset="0"/>
              </a:rPr>
              <a:t>Wahrnehmen und gestalterisches Einsetzen der Hell-Dunkelwerte </a:t>
            </a: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CH" sz="6000" dirty="0">
                <a:latin typeface="Taz SemiLight" panose="020B0200040502020204" pitchFamily="34" charset="0"/>
              </a:rPr>
              <a:t>Bilder legen aus Teilstücken</a:t>
            </a:r>
            <a:br>
              <a:rPr lang="de-CH" sz="6000" dirty="0">
                <a:latin typeface="Taz SemiLight" panose="020B0200040502020204" pitchFamily="34" charset="0"/>
              </a:rPr>
            </a:br>
            <a:r>
              <a:rPr lang="de-CH" sz="5000" dirty="0">
                <a:latin typeface="Taz SemiLight" panose="020B0200040502020204" pitchFamily="34" charset="0"/>
              </a:rPr>
              <a:t>(planvoll oder assoziativ)</a:t>
            </a: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CH" sz="6000" dirty="0">
                <a:latin typeface="Taz SemiLight" panose="020B0200040502020204" pitchFamily="34" charset="0"/>
              </a:rPr>
              <a:t>Dreidimensionales Bauen</a:t>
            </a:r>
            <a:endParaRPr lang="de-DE" sz="6000" dirty="0">
              <a:latin typeface="Taz SemiLight" panose="020B020004050202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F5AC139-83CF-4352-9E5C-463241C67678}"/>
              </a:ext>
            </a:extLst>
          </p:cNvPr>
          <p:cNvSpPr txBox="1"/>
          <p:nvPr/>
        </p:nvSpPr>
        <p:spPr>
          <a:xfrm>
            <a:off x="484287" y="12952427"/>
            <a:ext cx="14113566" cy="15366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CH" b="1" dirty="0"/>
          </a:p>
          <a:p>
            <a:pPr algn="ctr"/>
            <a:endParaRPr lang="de-CH" b="1" dirty="0"/>
          </a:p>
          <a:p>
            <a:endParaRPr lang="de-DE" dirty="0"/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Raum, Perspektive, Ansicht</a:t>
            </a: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Massivkörper/Massivmodelle</a:t>
            </a:r>
            <a:br>
              <a:rPr lang="de-DE" sz="6000" dirty="0">
                <a:latin typeface="Taz SemiLight" panose="020B0200040502020204" pitchFamily="34" charset="0"/>
              </a:rPr>
            </a:br>
            <a:r>
              <a:rPr lang="de-DE" sz="6000" dirty="0">
                <a:latin typeface="Taz SemiLight" panose="020B0200040502020204" pitchFamily="34" charset="0"/>
              </a:rPr>
              <a:t>  - aus Würfeln zusammengesetzte  </a:t>
            </a:r>
            <a:br>
              <a:rPr lang="de-DE" sz="6000" dirty="0">
                <a:latin typeface="Taz SemiLight" panose="020B0200040502020204" pitchFamily="34" charset="0"/>
              </a:rPr>
            </a:br>
            <a:r>
              <a:rPr lang="de-DE" sz="6000" dirty="0">
                <a:latin typeface="Taz SemiLight" panose="020B0200040502020204" pitchFamily="34" charset="0"/>
              </a:rPr>
              <a:t>    Körper</a:t>
            </a: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Ordnen</a:t>
            </a:r>
            <a:br>
              <a:rPr lang="de-DE" sz="6000" dirty="0">
                <a:latin typeface="Taz SemiLight" panose="020B0200040502020204" pitchFamily="34" charset="0"/>
              </a:rPr>
            </a:br>
            <a:r>
              <a:rPr lang="de-DE" sz="6000" dirty="0">
                <a:latin typeface="Taz SemiLight" panose="020B0200040502020204" pitchFamily="34" charset="0"/>
              </a:rPr>
              <a:t>  - Klassifikation</a:t>
            </a:r>
            <a:br>
              <a:rPr lang="de-DE" sz="6000" dirty="0">
                <a:latin typeface="Taz SemiLight" panose="020B0200040502020204" pitchFamily="34" charset="0"/>
              </a:rPr>
            </a:br>
            <a:r>
              <a:rPr lang="de-DE" sz="6000" dirty="0">
                <a:latin typeface="Taz SemiLight" panose="020B0200040502020204" pitchFamily="34" charset="0"/>
              </a:rPr>
              <a:t>  - Seriation</a:t>
            </a: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Muster</a:t>
            </a:r>
            <a:br>
              <a:rPr lang="de-DE" sz="6000" dirty="0">
                <a:latin typeface="Taz SemiLight" panose="020B0200040502020204" pitchFamily="34" charset="0"/>
              </a:rPr>
            </a:br>
            <a:r>
              <a:rPr lang="de-DE" sz="6000" dirty="0">
                <a:latin typeface="Taz SemiLight" panose="020B0200040502020204" pitchFamily="34" charset="0"/>
              </a:rPr>
              <a:t>  - “Immer drei graue, dann zwei </a:t>
            </a:r>
            <a:br>
              <a:rPr lang="de-DE" sz="6000" dirty="0">
                <a:latin typeface="Taz SemiLight" panose="020B0200040502020204" pitchFamily="34" charset="0"/>
              </a:rPr>
            </a:br>
            <a:r>
              <a:rPr lang="de-DE" sz="6000" dirty="0">
                <a:latin typeface="Taz SemiLight" panose="020B0200040502020204" pitchFamily="34" charset="0"/>
              </a:rPr>
              <a:t>     schwarze…“</a:t>
            </a:r>
            <a:br>
              <a:rPr lang="de-DE" sz="6000" dirty="0">
                <a:latin typeface="Taz SemiLight" panose="020B0200040502020204" pitchFamily="34" charset="0"/>
              </a:rPr>
            </a:br>
            <a:r>
              <a:rPr lang="de-DE" sz="6000" dirty="0">
                <a:latin typeface="Taz SemiLight" panose="020B0200040502020204" pitchFamily="34" charset="0"/>
              </a:rPr>
              <a:t>  - symmetrische “Bilder“</a:t>
            </a: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…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DB0F3B4B-9E93-3542-8824-5676F431236A}"/>
              </a:ext>
            </a:extLst>
          </p:cNvPr>
          <p:cNvSpPr/>
          <p:nvPr/>
        </p:nvSpPr>
        <p:spPr>
          <a:xfrm>
            <a:off x="2209717" y="13373368"/>
            <a:ext cx="4347665" cy="11407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latin typeface="Taz SemiBold" panose="020B0200040502020204" pitchFamily="34" charset="0"/>
              </a:rPr>
              <a:t>Mathematik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68F3CE4-88F3-D04D-A55B-FED94BF205B5}"/>
              </a:ext>
            </a:extLst>
          </p:cNvPr>
          <p:cNvSpPr/>
          <p:nvPr/>
        </p:nvSpPr>
        <p:spPr>
          <a:xfrm>
            <a:off x="16986411" y="13356481"/>
            <a:ext cx="8052204" cy="11407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b="1" dirty="0">
                <a:latin typeface="Taz SemiBold" panose="020B0200040502020204" pitchFamily="34" charset="0"/>
              </a:rPr>
              <a:t>Bildnerisches Gestalten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B87877F-99BD-2C47-822B-FFA775CA8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9825" y="41207675"/>
            <a:ext cx="7902931" cy="131328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4F4246E-32EF-9347-BCBF-726832C8C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3004" y="41444802"/>
            <a:ext cx="5534872" cy="846866"/>
          </a:xfrm>
          <a:prstGeom prst="rect">
            <a:avLst/>
          </a:prstGeom>
        </p:spPr>
      </p:pic>
      <p:pic>
        <p:nvPicPr>
          <p:cNvPr id="5" name="Grafik 4" descr="Ein Bild, das sitzend, Tisch enthält.&#10;&#10;Automatisch generierte Beschreibung">
            <a:extLst>
              <a:ext uri="{FF2B5EF4-FFF2-40B4-BE49-F238E27FC236}">
                <a16:creationId xmlns:a16="http://schemas.microsoft.com/office/drawing/2014/main" id="{B6B2A68A-7A57-4D22-99B6-EED3824B82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39825" y="1540821"/>
            <a:ext cx="8113918" cy="1081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0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BAC2F73D-ABB7-47C4-933E-B6D7E08B8D0F}"/>
              </a:ext>
            </a:extLst>
          </p:cNvPr>
          <p:cNvSpPr/>
          <p:nvPr/>
        </p:nvSpPr>
        <p:spPr>
          <a:xfrm>
            <a:off x="14597857" y="12306747"/>
            <a:ext cx="13882740" cy="1796527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E25A356-1225-4A3E-BF28-4AF6BDB5A97C}"/>
              </a:ext>
            </a:extLst>
          </p:cNvPr>
          <p:cNvSpPr/>
          <p:nvPr/>
        </p:nvSpPr>
        <p:spPr>
          <a:xfrm>
            <a:off x="715110" y="12306743"/>
            <a:ext cx="13927957" cy="1796527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582D250-1467-4EAB-AC42-FAA78000659D}"/>
              </a:ext>
            </a:extLst>
          </p:cNvPr>
          <p:cNvSpPr/>
          <p:nvPr/>
        </p:nvSpPr>
        <p:spPr>
          <a:xfrm>
            <a:off x="715112" y="30272017"/>
            <a:ext cx="27752764" cy="108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9CB020B-2078-4F96-9A47-B447E90954F2}"/>
              </a:ext>
            </a:extLst>
          </p:cNvPr>
          <p:cNvSpPr txBox="1"/>
          <p:nvPr/>
        </p:nvSpPr>
        <p:spPr>
          <a:xfrm>
            <a:off x="-1219200" y="31630311"/>
            <a:ext cx="27025601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779441" lvl="4" indent="-857250">
              <a:buFont typeface="Arial" panose="020B0604020202020204" pitchFamily="34" charset="0"/>
              <a:buChar char="•"/>
            </a:pPr>
            <a:endParaRPr lang="de-DE" sz="6000" dirty="0"/>
          </a:p>
          <a:p>
            <a:pPr marL="7779441" lvl="4" indent="-857250">
              <a:buFont typeface="Arial" panose="020B0604020202020204" pitchFamily="34" charset="0"/>
              <a:buChar char="•"/>
            </a:pPr>
            <a:endParaRPr lang="de-DE" sz="6000" dirty="0">
              <a:latin typeface="Taz SemiLight" panose="020B0200040502020204" pitchFamily="34" charset="0"/>
            </a:endParaRPr>
          </a:p>
          <a:p>
            <a:pPr marL="9509989" lvl="5" indent="-857250">
              <a:buFont typeface="Arial" panose="020B0604020202020204" pitchFamily="34" charset="0"/>
              <a:buChar char="•"/>
            </a:pPr>
            <a:endParaRPr lang="de-DE" sz="6000" dirty="0">
              <a:latin typeface="Taz SemiLight" panose="020B0200040502020204" pitchFamily="34" charset="0"/>
            </a:endParaRPr>
          </a:p>
          <a:p>
            <a:pPr marL="10790238" lvl="5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Linien</a:t>
            </a:r>
          </a:p>
          <a:p>
            <a:pPr marL="10790238" lvl="5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Flächen unterteilen und strukturieren</a:t>
            </a:r>
          </a:p>
          <a:p>
            <a:pPr marL="10790238" lvl="5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Kontur</a:t>
            </a:r>
          </a:p>
          <a:p>
            <a:pPr marL="10790238" lvl="5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…</a:t>
            </a:r>
          </a:p>
          <a:p>
            <a:pPr marL="10790238" lvl="5" indent="-857250">
              <a:buFont typeface="Arial" panose="020B0604020202020204" pitchFamily="34" charset="0"/>
              <a:buChar char="•"/>
            </a:pPr>
            <a:endParaRPr lang="de-DE" sz="6000" dirty="0"/>
          </a:p>
          <a:p>
            <a:pPr marL="10790238" lvl="5" indent="-857250">
              <a:buFont typeface="Arial" panose="020B0604020202020204" pitchFamily="34" charset="0"/>
              <a:buChar char="•"/>
            </a:pPr>
            <a:endParaRPr lang="de-DE" sz="60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4D47BA8-8A1F-404D-99B7-8B3E48795E5B}"/>
              </a:ext>
            </a:extLst>
          </p:cNvPr>
          <p:cNvSpPr txBox="1"/>
          <p:nvPr/>
        </p:nvSpPr>
        <p:spPr>
          <a:xfrm>
            <a:off x="15082140" y="16352574"/>
            <a:ext cx="15607825" cy="13759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CH" sz="6000" dirty="0">
                <a:latin typeface="Taz SemiLight" panose="020B0200040502020204" pitchFamily="34" charset="0"/>
              </a:rPr>
              <a:t>Gerade Linie als Gestaltungsmittel </a:t>
            </a: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CH" sz="6000" dirty="0">
                <a:latin typeface="Taz SemiLight" panose="020B0200040502020204" pitchFamily="34" charset="0"/>
              </a:rPr>
              <a:t>Komposition</a:t>
            </a:r>
            <a:br>
              <a:rPr lang="de-CH" sz="6000" dirty="0">
                <a:latin typeface="Taz SemiLight" panose="020B0200040502020204" pitchFamily="34" charset="0"/>
              </a:rPr>
            </a:br>
            <a:r>
              <a:rPr lang="de-CH" sz="6000" dirty="0">
                <a:latin typeface="Taz SemiLight" panose="020B0200040502020204" pitchFamily="34" charset="0"/>
              </a:rPr>
              <a:t>   - gegenständlich/</a:t>
            </a:r>
            <a:br>
              <a:rPr lang="de-CH" sz="6000" dirty="0">
                <a:latin typeface="Taz SemiLight" panose="020B0200040502020204" pitchFamily="34" charset="0"/>
              </a:rPr>
            </a:br>
            <a:r>
              <a:rPr lang="de-CH" sz="6000" dirty="0">
                <a:latin typeface="Taz SemiLight" panose="020B0200040502020204" pitchFamily="34" charset="0"/>
              </a:rPr>
              <a:t>     ungegenständlich</a:t>
            </a:r>
            <a:br>
              <a:rPr lang="de-CH" sz="6000" dirty="0">
                <a:latin typeface="Taz SemiLight" panose="020B0200040502020204" pitchFamily="34" charset="0"/>
              </a:rPr>
            </a:br>
            <a:r>
              <a:rPr lang="de-CH" sz="6000" dirty="0">
                <a:latin typeface="Taz SemiLight" panose="020B0200040502020204" pitchFamily="34" charset="0"/>
              </a:rPr>
              <a:t>   - Muster/freie Legungen</a:t>
            </a:r>
            <a:br>
              <a:rPr lang="de-CH" sz="6000" dirty="0">
                <a:latin typeface="Taz SemiLight" panose="020B0200040502020204" pitchFamily="34" charset="0"/>
              </a:rPr>
            </a:br>
            <a:r>
              <a:rPr lang="de-CH" sz="6000" dirty="0">
                <a:latin typeface="Taz SemiLight" panose="020B0200040502020204" pitchFamily="34" charset="0"/>
              </a:rPr>
              <a:t>   - Linear/Kontur</a:t>
            </a:r>
            <a:br>
              <a:rPr lang="de-CH" sz="6000" dirty="0">
                <a:latin typeface="Taz SemiLight" panose="020B0200040502020204" pitchFamily="34" charset="0"/>
              </a:rPr>
            </a:br>
            <a:r>
              <a:rPr lang="de-CH" sz="6000" dirty="0">
                <a:latin typeface="Taz SemiLight" panose="020B0200040502020204" pitchFamily="34" charset="0"/>
              </a:rPr>
              <a:t>   - Linie – Fläche – Raum </a:t>
            </a:r>
            <a:br>
              <a:rPr lang="de-CH" sz="6000" dirty="0">
                <a:latin typeface="Taz SemiLight" panose="020B0200040502020204" pitchFamily="34" charset="0"/>
              </a:rPr>
            </a:br>
            <a:endParaRPr lang="de-CH" sz="6000" dirty="0">
              <a:latin typeface="Taz SemiLight" panose="020B0200040502020204" pitchFamily="34" charset="0"/>
            </a:endParaRP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CH" sz="6000" dirty="0">
                <a:latin typeface="Taz SemiLight" panose="020B0200040502020204" pitchFamily="34" charset="0"/>
              </a:rPr>
              <a:t>Bilder mit geraden Linien legen </a:t>
            </a:r>
            <a:br>
              <a:rPr lang="de-CH" sz="6000" dirty="0">
                <a:latin typeface="Taz SemiLight" panose="020B0200040502020204" pitchFamily="34" charset="0"/>
              </a:rPr>
            </a:br>
            <a:r>
              <a:rPr lang="de-CH" sz="5000" dirty="0">
                <a:latin typeface="Taz SemiLight" panose="020B0200040502020204" pitchFamily="34" charset="0"/>
              </a:rPr>
              <a:t>(planvoll oder assoziativ)</a:t>
            </a: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CH" sz="6000" dirty="0">
                <a:latin typeface="Taz SemiLight" panose="020B0200040502020204" pitchFamily="34" charset="0"/>
              </a:rPr>
              <a:t>Flächen unterteilen &amp; strukturieren</a:t>
            </a: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CH" sz="6000" dirty="0">
                <a:latin typeface="Taz SemiLight" panose="020B0200040502020204" pitchFamily="34" charset="0"/>
              </a:rPr>
              <a:t>Verdichten, streuen, rhythmisieren</a:t>
            </a:r>
          </a:p>
          <a:p>
            <a:pPr marL="4318345" lvl="2" indent="-857250">
              <a:buFont typeface="Wingdings" panose="05000000000000000000" pitchFamily="2" charset="2"/>
              <a:buChar char="Ø"/>
            </a:pPr>
            <a:r>
              <a:rPr lang="de-CH" sz="5000" dirty="0">
                <a:latin typeface="Taz SemiLight" panose="020B0200040502020204" pitchFamily="34" charset="0"/>
              </a:rPr>
              <a:t>Kunstorientierte Methoden</a:t>
            </a:r>
          </a:p>
          <a:p>
            <a:pPr marL="4318345" lvl="2" indent="-857250">
              <a:buFont typeface="Arial" panose="020B0604020202020204" pitchFamily="34" charset="0"/>
              <a:buChar char="•"/>
            </a:pPr>
            <a:endParaRPr lang="de-CH" sz="6000" dirty="0"/>
          </a:p>
          <a:p>
            <a:pPr lvl="1"/>
            <a:endParaRPr lang="de-DE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0F16C72-562A-47C9-A5F7-5A5D8148A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355929">
            <a:off x="14846489" y="2960070"/>
            <a:ext cx="13309801" cy="8025028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8207A524-5C68-CF48-BF14-45D5BE9414F8}"/>
              </a:ext>
            </a:extLst>
          </p:cNvPr>
          <p:cNvSpPr txBox="1"/>
          <p:nvPr/>
        </p:nvSpPr>
        <p:spPr>
          <a:xfrm>
            <a:off x="2796987" y="2684016"/>
            <a:ext cx="1215614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0" b="1" dirty="0">
                <a:latin typeface="Taz SemiBold" panose="020B0200040502020204" pitchFamily="34" charset="0"/>
              </a:rPr>
              <a:t>SPIESSE</a:t>
            </a:r>
            <a:endParaRPr lang="de-DE" sz="20000" b="1" dirty="0">
              <a:latin typeface="Taz SemiBold" panose="020B02000405020202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8D70BD7-0076-4149-879D-065C15749AC1}"/>
              </a:ext>
            </a:extLst>
          </p:cNvPr>
          <p:cNvSpPr txBox="1"/>
          <p:nvPr/>
        </p:nvSpPr>
        <p:spPr>
          <a:xfrm>
            <a:off x="2796987" y="6180042"/>
            <a:ext cx="178039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6000" i="1" dirty="0">
                <a:latin typeface="Taz SemiLight" panose="020B0200040502020204" pitchFamily="34" charset="0"/>
              </a:rPr>
              <a:t>Das Lernmaterial Spiesse sind ca. 20 cm                                      lange, gerade Naturholzstäbe. </a:t>
            </a:r>
          </a:p>
          <a:p>
            <a:r>
              <a:rPr lang="de-CH" sz="6000" i="1" dirty="0">
                <a:latin typeface="Taz SemiLight" panose="020B0200040502020204" pitchFamily="34" charset="0"/>
              </a:rPr>
              <a:t>Ihr Durchmesser beträgt 3 mm. </a:t>
            </a:r>
            <a:br>
              <a:rPr lang="de-CH" sz="6000" i="1" dirty="0">
                <a:latin typeface="Taz SemiLight" panose="020B0200040502020204" pitchFamily="34" charset="0"/>
              </a:rPr>
            </a:br>
            <a:r>
              <a:rPr lang="de-CH" sz="6000" i="1" dirty="0">
                <a:latin typeface="Taz SemiLight" panose="020B0200040502020204" pitchFamily="34" charset="0"/>
              </a:rPr>
              <a:t>Es sollten ca. 300 Stück vorhanden sein.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22B89391-60CA-A544-B0F5-8C7FEBD064C2}"/>
              </a:ext>
            </a:extLst>
          </p:cNvPr>
          <p:cNvSpPr/>
          <p:nvPr/>
        </p:nvSpPr>
        <p:spPr>
          <a:xfrm>
            <a:off x="2209717" y="13739128"/>
            <a:ext cx="4347665" cy="11407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latin typeface="Taz SemiBold" panose="020B0200040502020204" pitchFamily="34" charset="0"/>
              </a:rPr>
              <a:t>Mathematik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C50326C1-2D75-0540-9F4E-9B80292A36D0}"/>
              </a:ext>
            </a:extLst>
          </p:cNvPr>
          <p:cNvSpPr/>
          <p:nvPr/>
        </p:nvSpPr>
        <p:spPr>
          <a:xfrm>
            <a:off x="16986411" y="13722241"/>
            <a:ext cx="8052204" cy="11407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b="1" dirty="0">
                <a:latin typeface="Taz SemiBold" panose="020B0200040502020204" pitchFamily="34" charset="0"/>
              </a:rPr>
              <a:t>Bildnerisches Gestalten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739FD47-1D93-B543-B92A-A3FA5E736697}"/>
              </a:ext>
            </a:extLst>
          </p:cNvPr>
          <p:cNvSpPr/>
          <p:nvPr/>
        </p:nvSpPr>
        <p:spPr>
          <a:xfrm>
            <a:off x="486665" y="16398026"/>
            <a:ext cx="14595475" cy="93256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Gerade Linie</a:t>
            </a:r>
            <a:br>
              <a:rPr lang="de-DE" sz="6000" dirty="0">
                <a:latin typeface="Taz SemiLight" panose="020B0200040502020204" pitchFamily="34" charset="0"/>
              </a:rPr>
            </a:br>
            <a:r>
              <a:rPr lang="de-DE" sz="6000" dirty="0">
                <a:latin typeface="Taz SemiLight" panose="020B0200040502020204" pitchFamily="34" charset="0"/>
              </a:rPr>
              <a:t>  - Strecke</a:t>
            </a:r>
            <a:br>
              <a:rPr lang="de-DE" sz="6000" dirty="0">
                <a:latin typeface="Taz SemiLight" panose="020B0200040502020204" pitchFamily="34" charset="0"/>
              </a:rPr>
            </a:br>
            <a:r>
              <a:rPr lang="de-DE" sz="6000" dirty="0">
                <a:latin typeface="Taz SemiLight" panose="020B0200040502020204" pitchFamily="34" charset="0"/>
              </a:rPr>
              <a:t>  - Halbgerade/Gerade</a:t>
            </a: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Ebene Figuren</a:t>
            </a:r>
            <a:br>
              <a:rPr lang="de-DE" sz="6000" dirty="0">
                <a:latin typeface="Taz SemiLight" panose="020B0200040502020204" pitchFamily="34" charset="0"/>
              </a:rPr>
            </a:br>
            <a:r>
              <a:rPr lang="de-DE" sz="6000" dirty="0">
                <a:latin typeface="Taz SemiLight" panose="020B0200040502020204" pitchFamily="34" charset="0"/>
              </a:rPr>
              <a:t>  - Flächenaufteilung: Geometrische Teile-Ganzes-Beziehungen</a:t>
            </a:r>
            <a:br>
              <a:rPr lang="de-DE" sz="6000" dirty="0">
                <a:latin typeface="Taz SemiLight" panose="020B0200040502020204" pitchFamily="34" charset="0"/>
              </a:rPr>
            </a:br>
            <a:r>
              <a:rPr lang="de-DE" sz="6000" dirty="0">
                <a:latin typeface="Taz SemiLight" panose="020B0200040502020204" pitchFamily="34" charset="0"/>
              </a:rPr>
              <a:t>  - Umriss/Umfang</a:t>
            </a: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Messen</a:t>
            </a:r>
            <a:br>
              <a:rPr lang="de-DE" sz="6000" dirty="0">
                <a:latin typeface="Taz SemiLight" panose="020B0200040502020204" pitchFamily="34" charset="0"/>
              </a:rPr>
            </a:br>
            <a:r>
              <a:rPr lang="de-DE" sz="6000" dirty="0">
                <a:latin typeface="Taz SemiLight" panose="020B0200040502020204" pitchFamily="34" charset="0"/>
              </a:rPr>
              <a:t>  - Indirektes Vergleichen</a:t>
            </a: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…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7AD4C6D6-DFAF-F04A-8ED3-6C6B7D744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39825" y="41207675"/>
            <a:ext cx="7902931" cy="1313281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91586A94-92D9-7646-AEFF-D9FFEE1EE7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004" y="41444802"/>
            <a:ext cx="5534872" cy="84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26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BAC2F73D-ABB7-47C4-933E-B6D7E08B8D0F}"/>
              </a:ext>
            </a:extLst>
          </p:cNvPr>
          <p:cNvSpPr/>
          <p:nvPr/>
        </p:nvSpPr>
        <p:spPr>
          <a:xfrm>
            <a:off x="14597857" y="12581067"/>
            <a:ext cx="13882740" cy="1796527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E25A356-1225-4A3E-BF28-4AF6BDB5A97C}"/>
              </a:ext>
            </a:extLst>
          </p:cNvPr>
          <p:cNvSpPr/>
          <p:nvPr/>
        </p:nvSpPr>
        <p:spPr>
          <a:xfrm>
            <a:off x="715112" y="12581065"/>
            <a:ext cx="13882744" cy="1796527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582D250-1467-4EAB-AC42-FAA78000659D}"/>
              </a:ext>
            </a:extLst>
          </p:cNvPr>
          <p:cNvSpPr/>
          <p:nvPr/>
        </p:nvSpPr>
        <p:spPr>
          <a:xfrm>
            <a:off x="715112" y="30591789"/>
            <a:ext cx="27765484" cy="104880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9CB020B-2078-4F96-9A47-B447E90954F2}"/>
              </a:ext>
            </a:extLst>
          </p:cNvPr>
          <p:cNvSpPr txBox="1"/>
          <p:nvPr/>
        </p:nvSpPr>
        <p:spPr>
          <a:xfrm>
            <a:off x="715113" y="32556097"/>
            <a:ext cx="27765484" cy="60076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4"/>
            <a:endParaRPr lang="de-DE" dirty="0"/>
          </a:p>
          <a:p>
            <a:pPr lvl="4"/>
            <a:endParaRPr lang="de-DE" dirty="0"/>
          </a:p>
          <a:p>
            <a:pPr marL="9509989" lvl="5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Verhältnis vom Ganzen und den Teilen</a:t>
            </a:r>
          </a:p>
          <a:p>
            <a:pPr marL="9509989" lvl="5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Ordnen</a:t>
            </a:r>
          </a:p>
          <a:p>
            <a:pPr marL="9509989" lvl="5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…</a:t>
            </a:r>
          </a:p>
          <a:p>
            <a:pPr lvl="5"/>
            <a:endParaRPr lang="de-DE" sz="6000" dirty="0"/>
          </a:p>
        </p:txBody>
      </p:sp>
      <p:pic>
        <p:nvPicPr>
          <p:cNvPr id="16" name="Grafik 15" descr="Ein Bild, das sitzend, Pilz enthält.&#10;&#10;Automatisch generierte Beschreibung">
            <a:extLst>
              <a:ext uri="{FF2B5EF4-FFF2-40B4-BE49-F238E27FC236}">
                <a16:creationId xmlns:a16="http://schemas.microsoft.com/office/drawing/2014/main" id="{57069723-6198-4F3A-BF22-E5E2371C7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1628" y="840961"/>
            <a:ext cx="12330310" cy="9247732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61622387-3E29-5944-AD34-461F4977D54C}"/>
              </a:ext>
            </a:extLst>
          </p:cNvPr>
          <p:cNvSpPr txBox="1"/>
          <p:nvPr/>
        </p:nvSpPr>
        <p:spPr>
          <a:xfrm>
            <a:off x="15082140" y="16626894"/>
            <a:ext cx="15607825" cy="12990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CH" sz="6000" dirty="0">
                <a:latin typeface="Taz SemiLight" panose="020B0200040502020204" pitchFamily="34" charset="0"/>
              </a:rPr>
              <a:t>Form, Farbe, Textur, </a:t>
            </a:r>
            <a:br>
              <a:rPr lang="de-CH" sz="6000" dirty="0">
                <a:latin typeface="Taz SemiLight" panose="020B0200040502020204" pitchFamily="34" charset="0"/>
              </a:rPr>
            </a:br>
            <a:r>
              <a:rPr lang="de-CH" sz="6000" dirty="0">
                <a:latin typeface="Taz SemiLight" panose="020B0200040502020204" pitchFamily="34" charset="0"/>
              </a:rPr>
              <a:t>Grösse, Gewicht</a:t>
            </a: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CH" sz="6000" dirty="0">
                <a:latin typeface="Taz SemiLight" panose="020B0200040502020204" pitchFamily="34" charset="0"/>
              </a:rPr>
              <a:t>Ähnlichkeit	</a:t>
            </a: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CH" sz="6000" dirty="0">
                <a:latin typeface="Taz SemiLight" panose="020B0200040502020204" pitchFamily="34" charset="0"/>
              </a:rPr>
              <a:t>Sammlung, Ordnung</a:t>
            </a: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CH" sz="6000" dirty="0">
                <a:latin typeface="Taz SemiLight" panose="020B0200040502020204" pitchFamily="34" charset="0"/>
              </a:rPr>
              <a:t>Anordnung, Komposition</a:t>
            </a:r>
            <a:br>
              <a:rPr lang="de-CH" sz="6000" dirty="0">
                <a:latin typeface="Taz SemiLight" panose="020B0200040502020204" pitchFamily="34" charset="0"/>
              </a:rPr>
            </a:br>
            <a:endParaRPr lang="de-CH" sz="6000" dirty="0">
              <a:latin typeface="Taz SemiLight" panose="020B0200040502020204" pitchFamily="34" charset="0"/>
            </a:endParaRP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CH" sz="6000" dirty="0">
                <a:latin typeface="Taz SemiLight" panose="020B0200040502020204" pitchFamily="34" charset="0"/>
              </a:rPr>
              <a:t>Sinnliches Wahrnehmen, </a:t>
            </a:r>
            <a:br>
              <a:rPr lang="de-CH" sz="6000" dirty="0">
                <a:latin typeface="Taz SemiLight" panose="020B0200040502020204" pitchFamily="34" charset="0"/>
              </a:rPr>
            </a:br>
            <a:r>
              <a:rPr lang="de-CH" sz="6000" dirty="0">
                <a:latin typeface="Taz SemiLight" panose="020B0200040502020204" pitchFamily="34" charset="0"/>
              </a:rPr>
              <a:t>erkennen, vergleichen</a:t>
            </a: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CH" sz="6000" dirty="0">
                <a:latin typeface="Taz SemiLight" panose="020B0200040502020204" pitchFamily="34" charset="0"/>
              </a:rPr>
              <a:t>Bilder legen aus Teilstücken </a:t>
            </a:r>
            <a:br>
              <a:rPr lang="de-CH" sz="6000" dirty="0">
                <a:latin typeface="Taz SemiLight" panose="020B0200040502020204" pitchFamily="34" charset="0"/>
              </a:rPr>
            </a:br>
            <a:r>
              <a:rPr lang="de-CH" sz="5000" dirty="0">
                <a:latin typeface="Taz SemiLight" panose="020B0200040502020204" pitchFamily="34" charset="0"/>
              </a:rPr>
              <a:t>(planvoll oder assoziativ)</a:t>
            </a:r>
            <a:br>
              <a:rPr lang="de-CH" sz="5000" dirty="0">
                <a:latin typeface="Taz SemiLight" panose="020B0200040502020204" pitchFamily="34" charset="0"/>
              </a:rPr>
            </a:br>
            <a:r>
              <a:rPr lang="de-CH" sz="5000" dirty="0">
                <a:latin typeface="Taz SemiLight" panose="020B0200040502020204" pitchFamily="34" charset="0"/>
              </a:rPr>
              <a:t>   - </a:t>
            </a:r>
            <a:r>
              <a:rPr lang="de-CH" sz="6000" dirty="0">
                <a:latin typeface="Taz SemiLight" panose="020B0200040502020204" pitchFamily="34" charset="0"/>
              </a:rPr>
              <a:t>gegenständlich/</a:t>
            </a:r>
            <a:br>
              <a:rPr lang="de-CH" sz="6000" dirty="0">
                <a:latin typeface="Taz SemiLight" panose="020B0200040502020204" pitchFamily="34" charset="0"/>
              </a:rPr>
            </a:br>
            <a:r>
              <a:rPr lang="de-CH" sz="6000" dirty="0">
                <a:latin typeface="Taz SemiLight" panose="020B0200040502020204" pitchFamily="34" charset="0"/>
              </a:rPr>
              <a:t>    ungegenständlich</a:t>
            </a:r>
          </a:p>
          <a:p>
            <a:pPr marL="4318345" lvl="2" indent="-857250">
              <a:buFont typeface="Arial" panose="020B0604020202020204" pitchFamily="34" charset="0"/>
              <a:buChar char="•"/>
            </a:pPr>
            <a:endParaRPr lang="de-CH" sz="6000" dirty="0"/>
          </a:p>
          <a:p>
            <a:pPr lvl="1"/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AC4506D-50F0-1140-B2AE-3464F27AA60F}"/>
              </a:ext>
            </a:extLst>
          </p:cNvPr>
          <p:cNvSpPr txBox="1"/>
          <p:nvPr/>
        </p:nvSpPr>
        <p:spPr>
          <a:xfrm>
            <a:off x="2796987" y="2684016"/>
            <a:ext cx="1215614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0" b="1" dirty="0">
                <a:latin typeface="Taz SemiBold" panose="020B0200040502020204" pitchFamily="34" charset="0"/>
              </a:rPr>
              <a:t>STEINE</a:t>
            </a:r>
            <a:endParaRPr lang="de-DE" sz="20000" b="1" dirty="0">
              <a:latin typeface="Taz SemiBold" panose="020B020004050202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EC5D363-B6E9-6845-8590-34EF4588A11E}"/>
              </a:ext>
            </a:extLst>
          </p:cNvPr>
          <p:cNvSpPr txBox="1"/>
          <p:nvPr/>
        </p:nvSpPr>
        <p:spPr>
          <a:xfrm>
            <a:off x="2796987" y="6180042"/>
            <a:ext cx="1780390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6000" i="1" dirty="0">
                <a:latin typeface="Taz SemiLight" panose="020B0200040502020204" pitchFamily="34" charset="0"/>
              </a:rPr>
              <a:t>Das Lernmaterial Steine ist eine Sammlung </a:t>
            </a:r>
            <a:br>
              <a:rPr lang="de-CH" sz="6000" i="1" dirty="0">
                <a:latin typeface="Taz SemiLight" panose="020B0200040502020204" pitchFamily="34" charset="0"/>
              </a:rPr>
            </a:br>
            <a:r>
              <a:rPr lang="de-CH" sz="6000" i="1" dirty="0">
                <a:latin typeface="Taz SemiLight" panose="020B0200040502020204" pitchFamily="34" charset="0"/>
              </a:rPr>
              <a:t>von Natursteinen verschiedener Formen, </a:t>
            </a:r>
            <a:br>
              <a:rPr lang="de-CH" sz="6000" i="1" dirty="0">
                <a:latin typeface="Taz SemiLight" panose="020B0200040502020204" pitchFamily="34" charset="0"/>
              </a:rPr>
            </a:br>
            <a:r>
              <a:rPr lang="de-CH" sz="6000" i="1" dirty="0">
                <a:latin typeface="Taz SemiLight" panose="020B0200040502020204" pitchFamily="34" charset="0"/>
              </a:rPr>
              <a:t>Farben und Grössen (zw. ca. 0,5-6 cm). </a:t>
            </a:r>
            <a:br>
              <a:rPr lang="de-CH" sz="6000" i="1" dirty="0">
                <a:latin typeface="Taz SemiLight" panose="020B0200040502020204" pitchFamily="34" charset="0"/>
              </a:rPr>
            </a:br>
            <a:r>
              <a:rPr lang="de-CH" sz="6000" i="1" dirty="0">
                <a:latin typeface="Taz SemiLight" panose="020B0200040502020204" pitchFamily="34" charset="0"/>
              </a:rPr>
              <a:t>Die Oberflächen und Formen der Steine sind </a:t>
            </a:r>
            <a:br>
              <a:rPr lang="de-CH" sz="6000" i="1" dirty="0">
                <a:latin typeface="Taz SemiLight" panose="020B0200040502020204" pitchFamily="34" charset="0"/>
              </a:rPr>
            </a:br>
            <a:r>
              <a:rPr lang="de-CH" sz="6000" i="1" dirty="0">
                <a:latin typeface="Taz SemiLight" panose="020B0200040502020204" pitchFamily="34" charset="0"/>
              </a:rPr>
              <a:t>naturbelassen.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0C3A95B2-1DF3-EF47-B7F7-08F5E3FFE357}"/>
              </a:ext>
            </a:extLst>
          </p:cNvPr>
          <p:cNvSpPr/>
          <p:nvPr/>
        </p:nvSpPr>
        <p:spPr>
          <a:xfrm>
            <a:off x="2209717" y="14013448"/>
            <a:ext cx="4347665" cy="11407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latin typeface="Taz SemiBold" panose="020B0200040502020204" pitchFamily="34" charset="0"/>
              </a:rPr>
              <a:t>Mathematik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B7CD53E8-BE7C-4F43-A4A0-4E2681B64981}"/>
              </a:ext>
            </a:extLst>
          </p:cNvPr>
          <p:cNvSpPr/>
          <p:nvPr/>
        </p:nvSpPr>
        <p:spPr>
          <a:xfrm>
            <a:off x="16986411" y="13996561"/>
            <a:ext cx="8052204" cy="11407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b="1" dirty="0">
                <a:latin typeface="Taz SemiBold" panose="020B0200040502020204" pitchFamily="34" charset="0"/>
              </a:rPr>
              <a:t>Bildnerisches Gestalten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CF293772-2C63-6A4B-9822-C8B031F77E3D}"/>
              </a:ext>
            </a:extLst>
          </p:cNvPr>
          <p:cNvSpPr/>
          <p:nvPr/>
        </p:nvSpPr>
        <p:spPr>
          <a:xfrm>
            <a:off x="486665" y="16672346"/>
            <a:ext cx="14595475" cy="93256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Anzahlerfassung</a:t>
            </a:r>
            <a:br>
              <a:rPr lang="de-DE" sz="6000" dirty="0">
                <a:latin typeface="Taz SemiLight" panose="020B0200040502020204" pitchFamily="34" charset="0"/>
              </a:rPr>
            </a:br>
            <a:r>
              <a:rPr lang="de-DE" sz="6000" dirty="0">
                <a:latin typeface="Taz SemiLight" panose="020B0200040502020204" pitchFamily="34" charset="0"/>
              </a:rPr>
              <a:t>   - zählend/nicht zählend</a:t>
            </a: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Mengen darstellen</a:t>
            </a: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Arithmetische Teile-Ganzes-</a:t>
            </a:r>
            <a:br>
              <a:rPr lang="de-DE" sz="6000" dirty="0">
                <a:latin typeface="Taz SemiLight" panose="020B0200040502020204" pitchFamily="34" charset="0"/>
              </a:rPr>
            </a:br>
            <a:r>
              <a:rPr lang="de-DE" sz="6000" dirty="0">
                <a:latin typeface="Taz SemiLight" panose="020B0200040502020204" pitchFamily="34" charset="0"/>
              </a:rPr>
              <a:t>Beziehungen</a:t>
            </a: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Ordnen</a:t>
            </a:r>
            <a:br>
              <a:rPr lang="de-DE" sz="6000" dirty="0">
                <a:latin typeface="Taz SemiLight" panose="020B0200040502020204" pitchFamily="34" charset="0"/>
              </a:rPr>
            </a:br>
            <a:r>
              <a:rPr lang="de-DE" sz="6000" dirty="0">
                <a:latin typeface="Taz SemiLight" panose="020B0200040502020204" pitchFamily="34" charset="0"/>
              </a:rPr>
              <a:t>   - Klassifikation</a:t>
            </a:r>
            <a:br>
              <a:rPr lang="de-DE" sz="6000" dirty="0">
                <a:latin typeface="Taz SemiLight" panose="020B0200040502020204" pitchFamily="34" charset="0"/>
              </a:rPr>
            </a:br>
            <a:r>
              <a:rPr lang="de-DE" sz="6000" dirty="0">
                <a:latin typeface="Taz SemiLight" panose="020B0200040502020204" pitchFamily="34" charset="0"/>
              </a:rPr>
              <a:t>   - Seriation</a:t>
            </a: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Muster legen</a:t>
            </a: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…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72D0B155-B1E5-274C-83D4-AF6617A2B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9825" y="41207675"/>
            <a:ext cx="7902931" cy="1313281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93008773-0099-C247-8A25-86234A52E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33004" y="41444802"/>
            <a:ext cx="5534872" cy="84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58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BAC2F73D-ABB7-47C4-933E-B6D7E08B8D0F}"/>
              </a:ext>
            </a:extLst>
          </p:cNvPr>
          <p:cNvSpPr/>
          <p:nvPr/>
        </p:nvSpPr>
        <p:spPr>
          <a:xfrm>
            <a:off x="14597857" y="12215307"/>
            <a:ext cx="13870020" cy="188826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E25A356-1225-4A3E-BF28-4AF6BDB5A97C}"/>
              </a:ext>
            </a:extLst>
          </p:cNvPr>
          <p:cNvSpPr/>
          <p:nvPr/>
        </p:nvSpPr>
        <p:spPr>
          <a:xfrm>
            <a:off x="664312" y="12215305"/>
            <a:ext cx="13933543" cy="1888264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582D250-1467-4EAB-AC42-FAA78000659D}"/>
              </a:ext>
            </a:extLst>
          </p:cNvPr>
          <p:cNvSpPr/>
          <p:nvPr/>
        </p:nvSpPr>
        <p:spPr>
          <a:xfrm>
            <a:off x="664311" y="31097952"/>
            <a:ext cx="27867090" cy="9880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4" name="Grafik 23" descr="Ein Bild, das drinnen, Tisch, Schere enthält.&#10;&#10;Automatisch generierte Beschreibung">
            <a:extLst>
              <a:ext uri="{FF2B5EF4-FFF2-40B4-BE49-F238E27FC236}">
                <a16:creationId xmlns:a16="http://schemas.microsoft.com/office/drawing/2014/main" id="{A0653C34-5759-4F07-B619-EEF9765BE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85054">
            <a:off x="17710854" y="2438082"/>
            <a:ext cx="9118949" cy="6441826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B0B2C83-283C-6D47-B9FE-D772B96888A7}"/>
              </a:ext>
            </a:extLst>
          </p:cNvPr>
          <p:cNvSpPr txBox="1"/>
          <p:nvPr/>
        </p:nvSpPr>
        <p:spPr>
          <a:xfrm>
            <a:off x="664312" y="32190337"/>
            <a:ext cx="27867089" cy="68058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4"/>
            <a:endParaRPr lang="de-DE" dirty="0"/>
          </a:p>
          <a:p>
            <a:pPr lvl="4"/>
            <a:endParaRPr lang="de-DE" dirty="0"/>
          </a:p>
          <a:p>
            <a:pPr marL="9509989" lvl="5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Linien</a:t>
            </a:r>
          </a:p>
          <a:p>
            <a:pPr marL="9509989" lvl="5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Kontur</a:t>
            </a:r>
          </a:p>
          <a:p>
            <a:pPr marL="9509989" lvl="5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…</a:t>
            </a:r>
          </a:p>
          <a:p>
            <a:pPr lvl="5"/>
            <a:endParaRPr lang="de-DE" sz="6000" dirty="0">
              <a:latin typeface="Taz SemiLight" panose="020B0200040502020204" pitchFamily="34" charset="0"/>
            </a:endParaRPr>
          </a:p>
          <a:p>
            <a:pPr lvl="5"/>
            <a:endParaRPr lang="de-DE" sz="60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8C029FF-68B1-C346-A56F-A660099A52ED}"/>
              </a:ext>
            </a:extLst>
          </p:cNvPr>
          <p:cNvSpPr txBox="1"/>
          <p:nvPr/>
        </p:nvSpPr>
        <p:spPr>
          <a:xfrm>
            <a:off x="15082140" y="16261134"/>
            <a:ext cx="15607825" cy="13913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CH" sz="6000" dirty="0">
                <a:latin typeface="Taz SemiLight" panose="020B0200040502020204" pitchFamily="34" charset="0"/>
              </a:rPr>
              <a:t>Linie als Bildelement</a:t>
            </a:r>
            <a:br>
              <a:rPr lang="de-CH" sz="6000" dirty="0">
                <a:latin typeface="Taz SemiLight" panose="020B0200040502020204" pitchFamily="34" charset="0"/>
              </a:rPr>
            </a:br>
            <a:r>
              <a:rPr lang="de-CH" sz="6000" dirty="0">
                <a:latin typeface="Taz SemiLight" panose="020B0200040502020204" pitchFamily="34" charset="0"/>
              </a:rPr>
              <a:t>   - ungegenständlich/</a:t>
            </a:r>
            <a:br>
              <a:rPr lang="de-CH" sz="6000" dirty="0">
                <a:latin typeface="Taz SemiLight" panose="020B0200040502020204" pitchFamily="34" charset="0"/>
              </a:rPr>
            </a:br>
            <a:r>
              <a:rPr lang="de-CH" sz="6000" dirty="0">
                <a:latin typeface="Taz SemiLight" panose="020B0200040502020204" pitchFamily="34" charset="0"/>
              </a:rPr>
              <a:t>     gegenständlich</a:t>
            </a:r>
            <a:br>
              <a:rPr lang="de-CH" sz="6000" dirty="0">
                <a:latin typeface="Taz SemiLight" panose="020B0200040502020204" pitchFamily="34" charset="0"/>
              </a:rPr>
            </a:br>
            <a:r>
              <a:rPr lang="de-CH" sz="6000" dirty="0">
                <a:latin typeface="Taz SemiLight" panose="020B0200040502020204" pitchFamily="34" charset="0"/>
              </a:rPr>
              <a:t>   - Muster/freie Legungen</a:t>
            </a:r>
            <a:br>
              <a:rPr lang="de-CH" sz="6000" dirty="0">
                <a:latin typeface="Taz SemiLight" panose="020B0200040502020204" pitchFamily="34" charset="0"/>
              </a:rPr>
            </a:br>
            <a:r>
              <a:rPr lang="de-CH" sz="6000" dirty="0">
                <a:latin typeface="Taz SemiLight" panose="020B0200040502020204" pitchFamily="34" charset="0"/>
              </a:rPr>
              <a:t>   - linear/Umrisse, Kontur</a:t>
            </a:r>
            <a:br>
              <a:rPr lang="de-CH" sz="6000" dirty="0">
                <a:latin typeface="Taz SemiLight" panose="020B0200040502020204" pitchFamily="34" charset="0"/>
              </a:rPr>
            </a:br>
            <a:r>
              <a:rPr lang="de-CH" sz="6000" dirty="0">
                <a:latin typeface="Taz SemiLight" panose="020B0200040502020204" pitchFamily="34" charset="0"/>
              </a:rPr>
              <a:t>   - </a:t>
            </a:r>
            <a:r>
              <a:rPr lang="de-DE" sz="6000" dirty="0">
                <a:latin typeface="Taz SemiLight" panose="020B0200040502020204" pitchFamily="34" charset="0"/>
              </a:rPr>
              <a:t>Linie – Fläche – Raum </a:t>
            </a:r>
            <a:br>
              <a:rPr lang="de-CH" sz="6000" dirty="0">
                <a:latin typeface="Taz SemiLight" panose="020B0200040502020204" pitchFamily="34" charset="0"/>
              </a:rPr>
            </a:br>
            <a:endParaRPr lang="de-CH" sz="6000" dirty="0">
              <a:latin typeface="Taz SemiLight" panose="020B0200040502020204" pitchFamily="34" charset="0"/>
            </a:endParaRP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CH" sz="6000" dirty="0">
                <a:latin typeface="Taz SemiLight" panose="020B0200040502020204" pitchFamily="34" charset="0"/>
              </a:rPr>
              <a:t>Bilder legen </a:t>
            </a:r>
            <a:r>
              <a:rPr lang="de-CH" sz="5000" dirty="0">
                <a:latin typeface="Taz SemiLight" panose="020B0200040502020204" pitchFamily="34" charset="0"/>
              </a:rPr>
              <a:t>(planvoll oder assoziativ)</a:t>
            </a: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CH" sz="6000" dirty="0">
                <a:latin typeface="Taz SemiLight" panose="020B0200040502020204" pitchFamily="34" charset="0"/>
              </a:rPr>
              <a:t>Flächen bilden, unterteilen &amp; </a:t>
            </a:r>
            <a:br>
              <a:rPr lang="de-CH" sz="6000" dirty="0">
                <a:latin typeface="Taz SemiLight" panose="020B0200040502020204" pitchFamily="34" charset="0"/>
              </a:rPr>
            </a:br>
            <a:r>
              <a:rPr lang="de-CH" sz="6000" dirty="0">
                <a:latin typeface="Taz SemiLight" panose="020B0200040502020204" pitchFamily="34" charset="0"/>
              </a:rPr>
              <a:t>strukturieren</a:t>
            </a: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CH" sz="6000" dirty="0">
                <a:latin typeface="Taz SemiLight" panose="020B0200040502020204" pitchFamily="34" charset="0"/>
              </a:rPr>
              <a:t>Verdichten, streuen, rhythmisieren</a:t>
            </a:r>
          </a:p>
          <a:p>
            <a:pPr lvl="2"/>
            <a:r>
              <a:rPr lang="de-CH" sz="5000" dirty="0">
                <a:latin typeface="Taz SemiLight" panose="020B0200040502020204" pitchFamily="34" charset="0"/>
              </a:rPr>
              <a:t>&gt; Kunstorientierte Methoden</a:t>
            </a: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CH" sz="6000" dirty="0">
                <a:latin typeface="Taz SemiLight" panose="020B0200040502020204" pitchFamily="34" charset="0"/>
              </a:rPr>
              <a:t>Spielen &amp; Agieren </a:t>
            </a:r>
            <a:r>
              <a:rPr lang="de-CH" sz="6000" dirty="0">
                <a:latin typeface="Taz SemiLight" panose="020B0200040502020204" pitchFamily="34" charset="0"/>
                <a:sym typeface="Wingdings" panose="05000000000000000000" pitchFamily="2" charset="2"/>
              </a:rPr>
              <a:t>&gt;  Rollenspiel</a:t>
            </a:r>
            <a:endParaRPr lang="de-CH" dirty="0">
              <a:latin typeface="Taz SemiLight" panose="020B0200040502020204" pitchFamily="34" charset="0"/>
            </a:endParaRPr>
          </a:p>
          <a:p>
            <a:pPr marL="4318345" lvl="2" indent="-857250">
              <a:buFont typeface="Arial" panose="020B0604020202020204" pitchFamily="34" charset="0"/>
              <a:buChar char="•"/>
            </a:pPr>
            <a:endParaRPr lang="de-CH" sz="6000" dirty="0"/>
          </a:p>
          <a:p>
            <a:pPr lvl="1"/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BBEBAF7-B215-954D-A145-ECA78BD804EC}"/>
              </a:ext>
            </a:extLst>
          </p:cNvPr>
          <p:cNvSpPr txBox="1"/>
          <p:nvPr/>
        </p:nvSpPr>
        <p:spPr>
          <a:xfrm>
            <a:off x="2796987" y="2684016"/>
            <a:ext cx="1215614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0" b="1" dirty="0">
                <a:latin typeface="Taz SemiBold" panose="020B0200040502020204" pitchFamily="34" charset="0"/>
              </a:rPr>
              <a:t>SEILE</a:t>
            </a:r>
            <a:endParaRPr lang="de-DE" sz="20000" b="1" dirty="0">
              <a:latin typeface="Taz SemiBold" panose="020B020004050202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2B9B7F3-A4DF-5A4D-B6BE-157BBD37BD52}"/>
              </a:ext>
            </a:extLst>
          </p:cNvPr>
          <p:cNvSpPr txBox="1"/>
          <p:nvPr/>
        </p:nvSpPr>
        <p:spPr>
          <a:xfrm>
            <a:off x="2796987" y="6180042"/>
            <a:ext cx="157706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6000" i="1" dirty="0">
                <a:latin typeface="Taz SemiLight" panose="020B0200040502020204" pitchFamily="34" charset="0"/>
              </a:rPr>
              <a:t>Das Lernmaterial Seile besteht aus einer Vielzahl von Seilen verschiedener Längen und </a:t>
            </a:r>
            <a:r>
              <a:rPr lang="de-DE" sz="6000" i="1" dirty="0">
                <a:latin typeface="Taz SemiLight" panose="020B0200040502020204" pitchFamily="34" charset="0"/>
              </a:rPr>
              <a:t>Farben. Es besteht keine Korrelation </a:t>
            </a:r>
            <a:r>
              <a:rPr lang="de-CH" sz="6000" i="1" dirty="0">
                <a:latin typeface="Taz SemiLight" panose="020B0200040502020204" pitchFamily="34" charset="0"/>
              </a:rPr>
              <a:t>zwischen Seillänge und -farbe. Die Seile sind synthetisch und ca. 1 cm stark.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99A88D6A-BBA6-8E4E-889C-D34411FE077B}"/>
              </a:ext>
            </a:extLst>
          </p:cNvPr>
          <p:cNvSpPr/>
          <p:nvPr/>
        </p:nvSpPr>
        <p:spPr>
          <a:xfrm>
            <a:off x="2209717" y="13647688"/>
            <a:ext cx="4347665" cy="11407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latin typeface="Taz SemiBold" panose="020B0200040502020204" pitchFamily="34" charset="0"/>
              </a:rPr>
              <a:t>Mathematik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B56D59AB-602A-814A-9125-37F16587C586}"/>
              </a:ext>
            </a:extLst>
          </p:cNvPr>
          <p:cNvSpPr/>
          <p:nvPr/>
        </p:nvSpPr>
        <p:spPr>
          <a:xfrm>
            <a:off x="16986411" y="13630801"/>
            <a:ext cx="8052204" cy="11407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b="1" dirty="0">
                <a:latin typeface="Taz SemiBold" panose="020B0200040502020204" pitchFamily="34" charset="0"/>
              </a:rPr>
              <a:t>Bildnerisches Gestalten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E21A54CF-C17C-EB48-BCAE-AD60591779E0}"/>
              </a:ext>
            </a:extLst>
          </p:cNvPr>
          <p:cNvSpPr/>
          <p:nvPr/>
        </p:nvSpPr>
        <p:spPr>
          <a:xfrm>
            <a:off x="486665" y="16306586"/>
            <a:ext cx="14595475" cy="1117228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Linien</a:t>
            </a:r>
            <a:br>
              <a:rPr lang="de-DE" sz="6000" dirty="0">
                <a:latin typeface="Taz SemiLight" panose="020B0200040502020204" pitchFamily="34" charset="0"/>
              </a:rPr>
            </a:br>
            <a:r>
              <a:rPr lang="de-DE" sz="6000" dirty="0">
                <a:latin typeface="Taz SemiLight" panose="020B0200040502020204" pitchFamily="34" charset="0"/>
              </a:rPr>
              <a:t>   - gerade/gebogen</a:t>
            </a:r>
            <a:br>
              <a:rPr lang="de-DE" sz="6000" dirty="0">
                <a:latin typeface="Taz SemiLight" panose="020B0200040502020204" pitchFamily="34" charset="0"/>
              </a:rPr>
            </a:br>
            <a:r>
              <a:rPr lang="de-DE" sz="6000" dirty="0">
                <a:latin typeface="Taz SemiLight" panose="020B0200040502020204" pitchFamily="34" charset="0"/>
              </a:rPr>
              <a:t>   - parallel/senkrecht</a:t>
            </a: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Ordnen</a:t>
            </a:r>
            <a:br>
              <a:rPr lang="de-DE" sz="6000" dirty="0">
                <a:latin typeface="Taz SemiLight" panose="020B0200040502020204" pitchFamily="34" charset="0"/>
              </a:rPr>
            </a:br>
            <a:r>
              <a:rPr lang="de-DE" sz="6000" dirty="0">
                <a:latin typeface="Taz SemiLight" panose="020B0200040502020204" pitchFamily="34" charset="0"/>
              </a:rPr>
              <a:t>   - Klassifikation</a:t>
            </a:r>
            <a:br>
              <a:rPr lang="de-DE" sz="6000" dirty="0">
                <a:latin typeface="Taz SemiLight" panose="020B0200040502020204" pitchFamily="34" charset="0"/>
              </a:rPr>
            </a:br>
            <a:r>
              <a:rPr lang="de-DE" sz="6000" dirty="0">
                <a:latin typeface="Taz SemiLight" panose="020B0200040502020204" pitchFamily="34" charset="0"/>
              </a:rPr>
              <a:t>   - Seriation</a:t>
            </a: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Messen</a:t>
            </a:r>
            <a:br>
              <a:rPr lang="de-DE" sz="6000" dirty="0">
                <a:latin typeface="Taz SemiLight" panose="020B0200040502020204" pitchFamily="34" charset="0"/>
              </a:rPr>
            </a:br>
            <a:r>
              <a:rPr lang="de-DE" sz="6000" dirty="0">
                <a:latin typeface="Taz SemiLight" panose="020B0200040502020204" pitchFamily="34" charset="0"/>
              </a:rPr>
              <a:t>   - Direktes Vergleichen</a:t>
            </a:r>
            <a:br>
              <a:rPr lang="de-DE" sz="6000" dirty="0">
                <a:latin typeface="Taz SemiLight" panose="020B0200040502020204" pitchFamily="34" charset="0"/>
              </a:rPr>
            </a:br>
            <a:r>
              <a:rPr lang="de-DE" sz="6000" dirty="0">
                <a:latin typeface="Taz SemiLight" panose="020B0200040502020204" pitchFamily="34" charset="0"/>
              </a:rPr>
              <a:t>   - Indirektes Vergleichen</a:t>
            </a: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Umriss von geometrischen Formen/Umfang</a:t>
            </a: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…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7CFEF31-FA5D-6843-956C-352DBDB69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9825" y="41207675"/>
            <a:ext cx="7902931" cy="1313281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7D56DCA-79BB-B548-970D-8AEA01F21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33004" y="41444802"/>
            <a:ext cx="5534872" cy="84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89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0F8E76E-2BA0-8A45-B1F6-6A96DC9D2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9804" y="2445324"/>
            <a:ext cx="9429396" cy="6063819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BAC2F73D-ABB7-47C4-933E-B6D7E08B8D0F}"/>
              </a:ext>
            </a:extLst>
          </p:cNvPr>
          <p:cNvSpPr/>
          <p:nvPr/>
        </p:nvSpPr>
        <p:spPr>
          <a:xfrm>
            <a:off x="14597857" y="12532655"/>
            <a:ext cx="13882740" cy="1796527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E25A356-1225-4A3E-BF28-4AF6BDB5A97C}"/>
              </a:ext>
            </a:extLst>
          </p:cNvPr>
          <p:cNvSpPr/>
          <p:nvPr/>
        </p:nvSpPr>
        <p:spPr>
          <a:xfrm>
            <a:off x="702392" y="12532653"/>
            <a:ext cx="13895463" cy="1796527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582D250-1467-4EAB-AC42-FAA78000659D}"/>
              </a:ext>
            </a:extLst>
          </p:cNvPr>
          <p:cNvSpPr/>
          <p:nvPr/>
        </p:nvSpPr>
        <p:spPr>
          <a:xfrm>
            <a:off x="715113" y="30497925"/>
            <a:ext cx="27752763" cy="105818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4436F3C-1957-E845-B918-3EF3C2932ECF}"/>
              </a:ext>
            </a:extLst>
          </p:cNvPr>
          <p:cNvSpPr txBox="1"/>
          <p:nvPr/>
        </p:nvSpPr>
        <p:spPr>
          <a:xfrm>
            <a:off x="50800" y="31471365"/>
            <a:ext cx="29195713" cy="865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/>
            <a:endParaRPr lang="de-DE" dirty="0"/>
          </a:p>
          <a:p>
            <a:pPr marL="7779441" lvl="4" indent="-857250">
              <a:buFont typeface="Arial" panose="020B0604020202020204" pitchFamily="34" charset="0"/>
              <a:buChar char="•"/>
            </a:pPr>
            <a:endParaRPr lang="de-DE" dirty="0"/>
          </a:p>
          <a:p>
            <a:pPr marL="9509989" lvl="5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Verhältnis vom Ganzen und den Teilen</a:t>
            </a:r>
          </a:p>
          <a:p>
            <a:pPr marL="9509989" lvl="5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Geometrische Formen</a:t>
            </a:r>
          </a:p>
          <a:p>
            <a:pPr marL="9509989" lvl="5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Muster</a:t>
            </a:r>
          </a:p>
          <a:p>
            <a:pPr marL="9509989" lvl="5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Symmetrie</a:t>
            </a:r>
          </a:p>
          <a:p>
            <a:pPr marL="9509989" lvl="5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…</a:t>
            </a:r>
          </a:p>
          <a:p>
            <a:pPr lvl="5"/>
            <a:endParaRPr lang="de-DE" sz="6000" dirty="0">
              <a:latin typeface="Taz SemiLight" panose="020B0200040502020204" pitchFamily="34" charset="0"/>
            </a:endParaRPr>
          </a:p>
          <a:p>
            <a:pPr lvl="5"/>
            <a:endParaRPr lang="de-DE" sz="60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2B83A19-2805-6144-8E08-552F34DE8267}"/>
              </a:ext>
            </a:extLst>
          </p:cNvPr>
          <p:cNvSpPr txBox="1"/>
          <p:nvPr/>
        </p:nvSpPr>
        <p:spPr>
          <a:xfrm>
            <a:off x="15082140" y="16578482"/>
            <a:ext cx="15607825" cy="13759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CH" sz="6000" dirty="0">
                <a:latin typeface="Taz SemiLight" panose="020B0200040502020204" pitchFamily="34" charset="0"/>
              </a:rPr>
              <a:t>Farbe und Form</a:t>
            </a: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CH" sz="6000" dirty="0">
                <a:latin typeface="Taz SemiLight" panose="020B0200040502020204" pitchFamily="34" charset="0"/>
              </a:rPr>
              <a:t>Bild aus Teilstücken</a:t>
            </a:r>
            <a:br>
              <a:rPr lang="de-CH" sz="6000" dirty="0">
                <a:latin typeface="Taz SemiLight" panose="020B0200040502020204" pitchFamily="34" charset="0"/>
              </a:rPr>
            </a:br>
            <a:r>
              <a:rPr lang="de-CH" sz="6000" dirty="0">
                <a:latin typeface="Taz SemiLight" panose="020B0200040502020204" pitchFamily="34" charset="0"/>
              </a:rPr>
              <a:t>   - gegenständlich/</a:t>
            </a:r>
            <a:br>
              <a:rPr lang="de-CH" sz="6000" dirty="0">
                <a:latin typeface="Taz SemiLight" panose="020B0200040502020204" pitchFamily="34" charset="0"/>
              </a:rPr>
            </a:br>
            <a:r>
              <a:rPr lang="de-CH" sz="6000" dirty="0">
                <a:latin typeface="Taz SemiLight" panose="020B0200040502020204" pitchFamily="34" charset="0"/>
              </a:rPr>
              <a:t>     ungegenständlich</a:t>
            </a:r>
            <a:br>
              <a:rPr lang="de-CH" sz="6000" dirty="0">
                <a:latin typeface="Taz SemiLight" panose="020B0200040502020204" pitchFamily="34" charset="0"/>
              </a:rPr>
            </a:br>
            <a:r>
              <a:rPr lang="de-CH" sz="6000" dirty="0">
                <a:latin typeface="Taz SemiLight" panose="020B0200040502020204" pitchFamily="34" charset="0"/>
              </a:rPr>
              <a:t>   - Muster/Freie Legungen</a:t>
            </a: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CH" sz="6000" dirty="0">
                <a:latin typeface="Taz SemiLight" panose="020B0200040502020204" pitchFamily="34" charset="0"/>
              </a:rPr>
              <a:t>Variation </a:t>
            </a:r>
          </a:p>
          <a:p>
            <a:pPr marL="2587798" lvl="1" indent="-857250">
              <a:buFont typeface="Arial" panose="020B0604020202020204" pitchFamily="34" charset="0"/>
              <a:buChar char="•"/>
            </a:pPr>
            <a:endParaRPr lang="de-CH" sz="6000" dirty="0">
              <a:latin typeface="Taz SemiLight" panose="020B0200040502020204" pitchFamily="34" charset="0"/>
            </a:endParaRP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CH" sz="6000" dirty="0">
                <a:latin typeface="Taz SemiLight" panose="020B0200040502020204" pitchFamily="34" charset="0"/>
              </a:rPr>
              <a:t>Wahrnehmen und gestalterisches </a:t>
            </a:r>
            <a:br>
              <a:rPr lang="de-CH" sz="6000" dirty="0">
                <a:latin typeface="Taz SemiLight" panose="020B0200040502020204" pitchFamily="34" charset="0"/>
              </a:rPr>
            </a:br>
            <a:r>
              <a:rPr lang="de-CH" sz="6000" dirty="0">
                <a:latin typeface="Taz SemiLight" panose="020B0200040502020204" pitchFamily="34" charset="0"/>
              </a:rPr>
              <a:t>Einsetzen von Farben und Formen </a:t>
            </a:r>
            <a:br>
              <a:rPr lang="de-CH" sz="6000" dirty="0">
                <a:latin typeface="Taz SemiLight" panose="020B0200040502020204" pitchFamily="34" charset="0"/>
              </a:rPr>
            </a:br>
            <a:r>
              <a:rPr lang="de-CH" sz="5000" dirty="0">
                <a:latin typeface="Taz SemiLight" panose="020B0200040502020204" pitchFamily="34" charset="0"/>
              </a:rPr>
              <a:t>(planvoll oder assoziativ)</a:t>
            </a: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CH" sz="6000" dirty="0">
                <a:latin typeface="Taz SemiLight" panose="020B0200040502020204" pitchFamily="34" charset="0"/>
              </a:rPr>
              <a:t>Verfremden, umdeuten, </a:t>
            </a:r>
            <a:br>
              <a:rPr lang="de-CH" sz="6000" dirty="0">
                <a:latin typeface="Taz SemiLight" panose="020B0200040502020204" pitchFamily="34" charset="0"/>
              </a:rPr>
            </a:br>
            <a:r>
              <a:rPr lang="de-CH" sz="6000" dirty="0">
                <a:latin typeface="Taz SemiLight" panose="020B0200040502020204" pitchFamily="34" charset="0"/>
              </a:rPr>
              <a:t>spiegeln, variieren </a:t>
            </a:r>
            <a:br>
              <a:rPr lang="de-CH" sz="6000" dirty="0">
                <a:latin typeface="Taz SemiLight" panose="020B0200040502020204" pitchFamily="34" charset="0"/>
              </a:rPr>
            </a:br>
            <a:r>
              <a:rPr lang="de-CH" sz="5000" dirty="0">
                <a:latin typeface="Taz SemiLight" panose="020B0200040502020204" pitchFamily="34" charset="0"/>
              </a:rPr>
              <a:t>&gt; Kunstorientierte Methoden</a:t>
            </a:r>
          </a:p>
          <a:p>
            <a:pPr marL="4318345" lvl="2" indent="-857250">
              <a:buFont typeface="Arial" panose="020B0604020202020204" pitchFamily="34" charset="0"/>
              <a:buChar char="•"/>
            </a:pPr>
            <a:endParaRPr lang="de-CH" sz="6000" dirty="0"/>
          </a:p>
          <a:p>
            <a:pPr lvl="1"/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657E789-E3AD-4540-8C08-52DFB9E74C5B}"/>
              </a:ext>
            </a:extLst>
          </p:cNvPr>
          <p:cNvSpPr txBox="1"/>
          <p:nvPr/>
        </p:nvSpPr>
        <p:spPr>
          <a:xfrm>
            <a:off x="2796986" y="2684016"/>
            <a:ext cx="186406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0" b="1" dirty="0">
                <a:latin typeface="Taz SemiBold" panose="020B0200040502020204" pitchFamily="34" charset="0"/>
              </a:rPr>
              <a:t>PATTERN BLOCKS</a:t>
            </a:r>
            <a:endParaRPr lang="de-DE" sz="20000" b="1" dirty="0">
              <a:latin typeface="Taz SemiBold" panose="020B020004050202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948401E-B930-9542-989E-ADDE68672F70}"/>
              </a:ext>
            </a:extLst>
          </p:cNvPr>
          <p:cNvSpPr txBox="1"/>
          <p:nvPr/>
        </p:nvSpPr>
        <p:spPr>
          <a:xfrm>
            <a:off x="2796988" y="6180042"/>
            <a:ext cx="2394921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6000" i="1" dirty="0">
                <a:latin typeface="Taz SemiLight" panose="020B0200040502020204" pitchFamily="34" charset="0"/>
              </a:rPr>
              <a:t>Pattern Blocks bestehen aus fünf verschiedenen </a:t>
            </a:r>
            <a:br>
              <a:rPr lang="de-CH" sz="6000" i="1" dirty="0">
                <a:latin typeface="Taz SemiLight" panose="020B0200040502020204" pitchFamily="34" charset="0"/>
              </a:rPr>
            </a:br>
            <a:r>
              <a:rPr lang="de-CH" sz="6000" i="1" dirty="0">
                <a:latin typeface="Taz SemiLight" panose="020B0200040502020204" pitchFamily="34" charset="0"/>
              </a:rPr>
              <a:t>geometrischen Grundformen. Die Formen haben gleiche </a:t>
            </a:r>
            <a:br>
              <a:rPr lang="de-CH" sz="6000" i="1" dirty="0">
                <a:latin typeface="Taz SemiLight" panose="020B0200040502020204" pitchFamily="34" charset="0"/>
              </a:rPr>
            </a:br>
            <a:r>
              <a:rPr lang="de-CH" sz="6000" i="1" dirty="0">
                <a:latin typeface="Taz SemiLight" panose="020B0200040502020204" pitchFamily="34" charset="0"/>
              </a:rPr>
              <a:t>Kantenlängen; nur bei dem roten symmetrischen Trapez weist die lange Grundlinie die doppelte Länge auf. Die Innenwinkel betragen bei der kleinen Raute 30° und 150°, bei der grossen Raute und beim gleichschenkligen Trapez 60° und 120°.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E1BD08F0-7A74-D747-8816-849DEEB21D8C}"/>
              </a:ext>
            </a:extLst>
          </p:cNvPr>
          <p:cNvSpPr/>
          <p:nvPr/>
        </p:nvSpPr>
        <p:spPr>
          <a:xfrm>
            <a:off x="2209717" y="13965036"/>
            <a:ext cx="4347665" cy="11407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latin typeface="Taz SemiBold" panose="020B0200040502020204" pitchFamily="34" charset="0"/>
              </a:rPr>
              <a:t>Mathematik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90BCD3A4-6D43-844A-AD8F-DA395669B8AA}"/>
              </a:ext>
            </a:extLst>
          </p:cNvPr>
          <p:cNvSpPr/>
          <p:nvPr/>
        </p:nvSpPr>
        <p:spPr>
          <a:xfrm>
            <a:off x="16986411" y="13948149"/>
            <a:ext cx="8052204" cy="11407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b="1" dirty="0">
                <a:latin typeface="Taz SemiBold" panose="020B0200040502020204" pitchFamily="34" charset="0"/>
              </a:rPr>
              <a:t>Bildnerisches Gestalten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44D8AEBD-0D9B-FC41-922D-D38A561EE689}"/>
              </a:ext>
            </a:extLst>
          </p:cNvPr>
          <p:cNvSpPr/>
          <p:nvPr/>
        </p:nvSpPr>
        <p:spPr>
          <a:xfrm>
            <a:off x="486665" y="16623934"/>
            <a:ext cx="14595475" cy="102489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Geometrische Formen</a:t>
            </a: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Muster</a:t>
            </a:r>
          </a:p>
          <a:p>
            <a:pPr lvl="2"/>
            <a:r>
              <a:rPr lang="de-DE" sz="6000" dirty="0">
                <a:latin typeface="Taz SemiLight" panose="020B0200040502020204" pitchFamily="34" charset="0"/>
              </a:rPr>
              <a:t>- in sich abgeschlossene Muster, </a:t>
            </a:r>
            <a:br>
              <a:rPr lang="de-DE" sz="6000" dirty="0">
                <a:latin typeface="Taz SemiLight" panose="020B0200040502020204" pitchFamily="34" charset="0"/>
              </a:rPr>
            </a:br>
            <a:r>
              <a:rPr lang="de-DE" sz="6000" dirty="0">
                <a:latin typeface="Taz SemiLight" panose="020B0200040502020204" pitchFamily="34" charset="0"/>
              </a:rPr>
              <a:t>  z.B. Rosetten</a:t>
            </a:r>
          </a:p>
          <a:p>
            <a:pPr lvl="2"/>
            <a:r>
              <a:rPr lang="de-DE" sz="6000" dirty="0">
                <a:latin typeface="Taz SemiLight" panose="020B0200040502020204" pitchFamily="34" charset="0"/>
              </a:rPr>
              <a:t>- Bandornamente</a:t>
            </a:r>
          </a:p>
          <a:p>
            <a:pPr lvl="2"/>
            <a:r>
              <a:rPr lang="de-DE" sz="6000" dirty="0">
                <a:latin typeface="Taz SemiLight" panose="020B0200040502020204" pitchFamily="34" charset="0"/>
              </a:rPr>
              <a:t>- Parkette</a:t>
            </a: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Symmetrie</a:t>
            </a:r>
          </a:p>
          <a:p>
            <a:pPr lvl="2"/>
            <a:r>
              <a:rPr lang="de-DE" sz="6000" dirty="0">
                <a:latin typeface="Taz SemiLight" panose="020B0200040502020204" pitchFamily="34" charset="0"/>
              </a:rPr>
              <a:t>- Achsensymmetrie</a:t>
            </a:r>
          </a:p>
          <a:p>
            <a:pPr lvl="2"/>
            <a:r>
              <a:rPr lang="de-DE" sz="6000" dirty="0">
                <a:latin typeface="Taz SemiLight" panose="020B0200040502020204" pitchFamily="34" charset="0"/>
              </a:rPr>
              <a:t>- Drehsymmetrie</a:t>
            </a: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Teile-Ganzes-Beziehungen</a:t>
            </a:r>
          </a:p>
          <a:p>
            <a:pPr marL="2587798" lvl="1" indent="-857250">
              <a:buFont typeface="Arial" panose="020B0604020202020204" pitchFamily="34" charset="0"/>
              <a:buChar char="•"/>
            </a:pPr>
            <a:r>
              <a:rPr lang="de-DE" sz="6000" dirty="0">
                <a:latin typeface="Taz SemiLight" panose="020B0200040502020204" pitchFamily="34" charset="0"/>
              </a:rPr>
              <a:t>…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09B20E9-37AA-184D-9FFD-0946EB97E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9825" y="41207675"/>
            <a:ext cx="7902931" cy="1313281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6541B26-EC69-2E48-8FDC-A67ABBCE9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33004" y="41444802"/>
            <a:ext cx="5534872" cy="84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191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-Desig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Design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0634c7ff1754dc1a2b3e316a0f76f26 xmlns="608e1d31-a98a-4975-929a-fec92fa04e11">
      <Terms xmlns="http://schemas.microsoft.com/office/infopath/2007/PartnerControls"/>
    </h0634c7ff1754dc1a2b3e316a0f76f26>
    <TaxCatchAll xmlns="c4faaa93-df0e-4aa3-9eb5-f5bec566f0cb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2254CCB744824F87EFEBF8C4ED887E" ma:contentTypeVersion="5" ma:contentTypeDescription="Create a new document." ma:contentTypeScope="" ma:versionID="0f79224e1ecfc6fcbca420d7949e5515">
  <xsd:schema xmlns:xsd="http://www.w3.org/2001/XMLSchema" xmlns:xs="http://www.w3.org/2001/XMLSchema" xmlns:p="http://schemas.microsoft.com/office/2006/metadata/properties" xmlns:ns2="608e1d31-a98a-4975-929a-fec92fa04e11" xmlns:ns3="c4faaa93-df0e-4aa3-9eb5-f5bec566f0cb" targetNamespace="http://schemas.microsoft.com/office/2006/metadata/properties" ma:root="true" ma:fieldsID="671b6ab27774207ec624a1ba6e3d3921" ns2:_="" ns3:_="">
    <xsd:import namespace="608e1d31-a98a-4975-929a-fec92fa04e11"/>
    <xsd:import namespace="c4faaa93-df0e-4aa3-9eb5-f5bec566f0cb"/>
    <xsd:element name="properties">
      <xsd:complexType>
        <xsd:sequence>
          <xsd:element name="documentManagement">
            <xsd:complexType>
              <xsd:all>
                <xsd:element ref="ns2:h0634c7ff1754dc1a2b3e316a0f76f26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8e1d31-a98a-4975-929a-fec92fa04e11" elementFormDefault="qualified">
    <xsd:import namespace="http://schemas.microsoft.com/office/2006/documentManagement/types"/>
    <xsd:import namespace="http://schemas.microsoft.com/office/infopath/2007/PartnerControls"/>
    <xsd:element name="h0634c7ff1754dc1a2b3e316a0f76f26" ma:index="9" nillable="true" ma:taxonomy="true" ma:internalName="h0634c7ff1754dc1a2b3e316a0f76f26" ma:taxonomyFieldName="Dokumententyp" ma:displayName="Dokumententyp" ma:default="" ma:fieldId="{10634c7f-f175-4dc1-a2b3-e316a0f76f26}" ma:sspId="de049ac6-cdb5-4ccd-b380-fcbce620849a" ma:termSetId="2e167bbd-440c-48c6-85d8-c607a3334d80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faaa93-df0e-4aa3-9eb5-f5bec566f0cb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iespalte &quot;Alle abfangen&quot;" ma:hidden="true" ma:list="{4afc543e-eef8-40be-b7c5-50b17964efc0}" ma:internalName="TaxCatchAll" ma:readOnly="false" ma:showField="CatchAllData" ma:web="a08a92f8-b430-4852-ab7f-5b255e738b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513EF7-85BB-4FDB-A571-60A24C7E06DF}">
  <ds:schemaRefs>
    <ds:schemaRef ds:uri="c4faaa93-df0e-4aa3-9eb5-f5bec566f0cb"/>
    <ds:schemaRef ds:uri="608e1d31-a98a-4975-929a-fec92fa04e11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F9BD99F-6385-4EAB-9C41-A518769EF2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8e1d31-a98a-4975-929a-fec92fa04e11"/>
    <ds:schemaRef ds:uri="c4faaa93-df0e-4aa3-9eb5-f5bec566f0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7A7EF5F-FBBD-451C-8388-4C81C04DAB9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1463</Words>
  <Application>Microsoft Macintosh PowerPoint</Application>
  <PresentationFormat>Benutzerdefiniert</PresentationFormat>
  <Paragraphs>205</Paragraphs>
  <Slides>5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Taz SemiBold</vt:lpstr>
      <vt:lpstr>Taz SemiLight</vt:lpstr>
      <vt:lpstr>Wingdings</vt:lpstr>
      <vt:lpstr>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Office-Anwender</dc:creator>
  <cp:lastModifiedBy>Microsoft Office User</cp:lastModifiedBy>
  <cp:revision>145</cp:revision>
  <cp:lastPrinted>2019-09-09T20:31:53Z</cp:lastPrinted>
  <dcterms:created xsi:type="dcterms:W3CDTF">2018-02-12T15:25:52Z</dcterms:created>
  <dcterms:modified xsi:type="dcterms:W3CDTF">2020-06-17T09:00:00Z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0x0101000D2254CCB744824F87EFEBF8C4ED887E</vt:lpwstr>
  </property>
  <property fmtid="{D5CDD505-2E9C-101B-9397-08002B2CF9AE}" pid="3" name="Dokumententyp">
    <vt:lpwstr/>
  </property>
</Properties>
</file>