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sldIdLst>
    <p:sldId id="264" r:id="rId5"/>
    <p:sldId id="263" r:id="rId6"/>
    <p:sldId id="266" r:id="rId7"/>
    <p:sldId id="257" r:id="rId8"/>
    <p:sldId id="265" r:id="rId9"/>
    <p:sldId id="267" r:id="rId10"/>
    <p:sldId id="268" r:id="rId11"/>
    <p:sldId id="269"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iane Grütter" initials="LG" lastIdx="1" clrIdx="0">
    <p:extLst>
      <p:ext uri="{19B8F6BF-5375-455C-9EA6-DF929625EA0E}">
        <p15:presenceInfo xmlns:p15="http://schemas.microsoft.com/office/powerpoint/2012/main" userId="380bf213455b076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1"/>
    <p:restoredTop sz="77164"/>
  </p:normalViewPr>
  <p:slideViewPr>
    <p:cSldViewPr snapToGrid="0" snapToObjects="1">
      <p:cViewPr varScale="1">
        <p:scale>
          <a:sx n="99" d="100"/>
          <a:sy n="99" d="100"/>
        </p:scale>
        <p:origin x="4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4B53D-F9F9-5040-A29F-E1860407950C}" type="datetimeFigureOut">
              <a:rPr lang="de-DE" smtClean="0"/>
              <a:t>17.06.20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94906-3745-2A4F-82E5-7D446C6977B8}" type="slidenum">
              <a:rPr lang="de-DE" smtClean="0"/>
              <a:t>‹Nr.›</a:t>
            </a:fld>
            <a:endParaRPr lang="de-DE"/>
          </a:p>
        </p:txBody>
      </p:sp>
    </p:spTree>
    <p:extLst>
      <p:ext uri="{BB962C8B-B14F-4D97-AF65-F5344CB8AC3E}">
        <p14:creationId xmlns:p14="http://schemas.microsoft.com/office/powerpoint/2010/main" val="1916607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none" dirty="0"/>
              <a:t>Hinweis für die Kursleitung</a:t>
            </a:r>
            <a:endParaRPr lang="de-DE" u="none" dirty="0"/>
          </a:p>
        </p:txBody>
      </p:sp>
      <p:sp>
        <p:nvSpPr>
          <p:cNvPr id="4" name="Foliennummernplatzhalter 3"/>
          <p:cNvSpPr>
            <a:spLocks noGrp="1"/>
          </p:cNvSpPr>
          <p:nvPr>
            <p:ph type="sldNum" sz="quarter" idx="5"/>
          </p:nvPr>
        </p:nvSpPr>
        <p:spPr/>
        <p:txBody>
          <a:bodyPr/>
          <a:lstStyle/>
          <a:p>
            <a:fld id="{79194906-3745-2A4F-82E5-7D446C6977B8}" type="slidenum">
              <a:rPr lang="de-DE" smtClean="0"/>
              <a:t>1</a:t>
            </a:fld>
            <a:endParaRPr lang="de-DE"/>
          </a:p>
        </p:txBody>
      </p:sp>
    </p:spTree>
    <p:extLst>
      <p:ext uri="{BB962C8B-B14F-4D97-AF65-F5344CB8AC3E}">
        <p14:creationId xmlns:p14="http://schemas.microsoft.com/office/powerpoint/2010/main" val="342240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Begrüssungsfolie</a:t>
            </a:r>
            <a:endParaRPr lang="de-DE" dirty="0"/>
          </a:p>
        </p:txBody>
      </p:sp>
      <p:sp>
        <p:nvSpPr>
          <p:cNvPr id="4" name="Foliennummernplatzhalter 3"/>
          <p:cNvSpPr>
            <a:spLocks noGrp="1"/>
          </p:cNvSpPr>
          <p:nvPr>
            <p:ph type="sldNum" sz="quarter" idx="5"/>
          </p:nvPr>
        </p:nvSpPr>
        <p:spPr/>
        <p:txBody>
          <a:bodyPr/>
          <a:lstStyle/>
          <a:p>
            <a:fld id="{79194906-3745-2A4F-82E5-7D446C6977B8}" type="slidenum">
              <a:rPr lang="de-DE" smtClean="0"/>
              <a:t>2</a:t>
            </a:fld>
            <a:endParaRPr lang="de-DE"/>
          </a:p>
        </p:txBody>
      </p:sp>
    </p:spTree>
    <p:extLst>
      <p:ext uri="{BB962C8B-B14F-4D97-AF65-F5344CB8AC3E}">
        <p14:creationId xmlns:p14="http://schemas.microsoft.com/office/powerpoint/2010/main" val="2086336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a:solidFill>
                  <a:schemeClr val="tx1"/>
                </a:solidFill>
                <a:effectLst/>
                <a:latin typeface="+mn-lt"/>
                <a:ea typeface="+mn-ea"/>
                <a:cs typeface="+mn-cs"/>
              </a:rPr>
              <a:t>Transversale Lernbegleitung am 5-Phasen-Modell</a:t>
            </a:r>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 </a:t>
            </a:r>
            <a:endParaRPr lang="de-CH" sz="1200" b="0" kern="1200" dirty="0">
              <a:solidFill>
                <a:schemeClr val="tx1"/>
              </a:solidFill>
              <a:effectLst/>
              <a:latin typeface="+mn-lt"/>
              <a:ea typeface="+mn-ea"/>
              <a:cs typeface="+mn-cs"/>
            </a:endParaRPr>
          </a:p>
          <a:p>
            <a:r>
              <a:rPr lang="de-CH" sz="1200" b="0" kern="1200" dirty="0">
                <a:solidFill>
                  <a:schemeClr val="tx1"/>
                </a:solidFill>
                <a:effectLst/>
                <a:latin typeface="+mn-lt"/>
                <a:ea typeface="+mn-ea"/>
                <a:cs typeface="+mn-cs"/>
              </a:rPr>
              <a:t>Dieser Input zur transversalen Lernbegleitung soll aufzeigen, wo sich das «Transversale» in den einzelnen Phasen des 5-Phasen-Modells genau zeigt. </a:t>
            </a:r>
          </a:p>
          <a:p>
            <a:r>
              <a:rPr lang="de-CH" sz="1200" b="0" kern="1200" dirty="0">
                <a:solidFill>
                  <a:schemeClr val="tx1"/>
                </a:solidFill>
                <a:effectLst/>
                <a:latin typeface="+mn-lt"/>
                <a:ea typeface="+mn-ea"/>
                <a:cs typeface="+mn-cs"/>
              </a:rPr>
              <a:t> </a:t>
            </a:r>
          </a:p>
          <a:p>
            <a:pPr lvl="0"/>
            <a:r>
              <a:rPr lang="de-CH" sz="1200" b="0" kern="1200" dirty="0">
                <a:solidFill>
                  <a:schemeClr val="tx1"/>
                </a:solidFill>
                <a:effectLst/>
                <a:latin typeface="+mn-lt"/>
                <a:ea typeface="+mn-ea"/>
                <a:cs typeface="+mn-cs"/>
              </a:rPr>
              <a:t> &gt; </a:t>
            </a:r>
            <a:r>
              <a:rPr lang="de-CH" sz="1200" b="0" i="1" kern="1200" dirty="0">
                <a:solidFill>
                  <a:schemeClr val="tx1"/>
                </a:solidFill>
                <a:effectLst/>
                <a:latin typeface="+mn-lt"/>
                <a:ea typeface="+mn-ea"/>
                <a:cs typeface="+mn-cs"/>
              </a:rPr>
              <a:t>Vgl. Fachtext Transversales Unterrichten im Zyklus 1</a:t>
            </a:r>
            <a:endParaRPr lang="de-CH" sz="1200" b="0" kern="1200" dirty="0">
              <a:solidFill>
                <a:schemeClr val="tx1"/>
              </a:solidFill>
              <a:effectLst/>
              <a:latin typeface="+mn-lt"/>
              <a:ea typeface="+mn-ea"/>
              <a:cs typeface="+mn-cs"/>
            </a:endParaRPr>
          </a:p>
          <a:p>
            <a:r>
              <a:rPr lang="de-CH" sz="1200" b="0" i="1" kern="1200" dirty="0">
                <a:solidFill>
                  <a:schemeClr val="tx1"/>
                </a:solidFill>
                <a:effectLst/>
                <a:latin typeface="+mn-lt"/>
                <a:ea typeface="+mn-ea"/>
                <a:cs typeface="+mn-cs"/>
              </a:rPr>
              <a:t> </a:t>
            </a:r>
            <a:endParaRPr lang="de-CH" sz="1200" b="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79194906-3745-2A4F-82E5-7D446C6977B8}" type="slidenum">
              <a:rPr lang="de-DE" smtClean="0"/>
              <a:t>3</a:t>
            </a:fld>
            <a:endParaRPr lang="de-DE"/>
          </a:p>
        </p:txBody>
      </p:sp>
    </p:spTree>
    <p:extLst>
      <p:ext uri="{BB962C8B-B14F-4D97-AF65-F5344CB8AC3E}">
        <p14:creationId xmlns:p14="http://schemas.microsoft.com/office/powerpoint/2010/main" val="465278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mn-lt"/>
                <a:ea typeface="+mn-ea"/>
                <a:cs typeface="+mn-cs"/>
              </a:rPr>
              <a:t>An den Folien sollen sich jeweils folgende Punkte zeigen:</a:t>
            </a:r>
          </a:p>
          <a:p>
            <a:r>
              <a:rPr lang="de-CH" sz="1200" kern="1200" dirty="0">
                <a:solidFill>
                  <a:schemeClr val="tx1"/>
                </a:solidFill>
                <a:effectLst/>
                <a:latin typeface="+mn-lt"/>
                <a:ea typeface="+mn-ea"/>
                <a:cs typeface="+mn-cs"/>
              </a:rPr>
              <a:t> </a:t>
            </a:r>
          </a:p>
          <a:p>
            <a:r>
              <a:rPr lang="de-CH" sz="1200" kern="1200" dirty="0">
                <a:solidFill>
                  <a:schemeClr val="tx1"/>
                </a:solidFill>
                <a:effectLst/>
                <a:latin typeface="+mn-lt"/>
                <a:ea typeface="+mn-ea"/>
                <a:cs typeface="+mn-cs"/>
              </a:rPr>
              <a:t>Die LP bereitet den Unterricht vor, indem sie materialbezogene und organisationale Überlegungen zum Poten</a:t>
            </a:r>
            <a:r>
              <a:rPr lang="de-CH" sz="1200" b="1" kern="1200" dirty="0">
                <a:solidFill>
                  <a:schemeClr val="tx1"/>
                </a:solidFill>
                <a:effectLst/>
                <a:highlight>
                  <a:srgbClr val="FFFF00"/>
                </a:highlight>
                <a:latin typeface="+mn-lt"/>
                <a:ea typeface="+mn-ea"/>
                <a:cs typeface="+mn-cs"/>
              </a:rPr>
              <a:t>z</a:t>
            </a:r>
            <a:r>
              <a:rPr lang="de-CH" sz="1200" kern="1200" dirty="0">
                <a:solidFill>
                  <a:schemeClr val="tx1"/>
                </a:solidFill>
                <a:effectLst/>
                <a:latin typeface="+mn-lt"/>
                <a:ea typeface="+mn-ea"/>
                <a:cs typeface="+mn-cs"/>
              </a:rPr>
              <a:t>ial des Materials aus der Perspektive der unterschiedlichen Fachbereiche und im Hinblick auf die Verbindung der Fachbereiche anstellt. </a:t>
            </a:r>
          </a:p>
          <a:p>
            <a:r>
              <a:rPr lang="de-CH" sz="1200" kern="1200" dirty="0">
                <a:solidFill>
                  <a:schemeClr val="tx1"/>
                </a:solidFill>
                <a:effectLst/>
                <a:latin typeface="+mn-lt"/>
                <a:ea typeface="+mn-ea"/>
                <a:cs typeface="+mn-cs"/>
              </a:rPr>
              <a:t> </a:t>
            </a: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79194906-3745-2A4F-82E5-7D446C6977B8}" type="slidenum">
              <a:rPr lang="de-DE" smtClean="0"/>
              <a:t>4</a:t>
            </a:fld>
            <a:endParaRPr lang="de-DE"/>
          </a:p>
        </p:txBody>
      </p:sp>
    </p:spTree>
    <p:extLst>
      <p:ext uri="{BB962C8B-B14F-4D97-AF65-F5344CB8AC3E}">
        <p14:creationId xmlns:p14="http://schemas.microsoft.com/office/powerpoint/2010/main" val="290041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Sie beobachtet die Tätigkeiten der Kinder, interpretiert sie aus einer oder mehreren fachlichen Perspektive</a:t>
            </a:r>
            <a:r>
              <a:rPr lang="de-CH" sz="1200" b="1" kern="1200" dirty="0">
                <a:solidFill>
                  <a:schemeClr val="tx1"/>
                </a:solidFill>
                <a:effectLst/>
                <a:latin typeface="+mn-lt"/>
                <a:ea typeface="+mn-ea"/>
                <a:cs typeface="+mn-cs"/>
              </a:rPr>
              <a:t>(n)</a:t>
            </a:r>
            <a:r>
              <a:rPr lang="de-CH" sz="1200" kern="1200" dirty="0">
                <a:solidFill>
                  <a:schemeClr val="tx1"/>
                </a:solidFill>
                <a:effectLst/>
                <a:latin typeface="+mn-lt"/>
                <a:ea typeface="+mn-ea"/>
                <a:cs typeface="+mn-cs"/>
              </a:rPr>
              <a:t> («Fachbrille</a:t>
            </a:r>
            <a:r>
              <a:rPr lang="de-CH" sz="1200" b="1" kern="1200" dirty="0">
                <a:solidFill>
                  <a:schemeClr val="tx1"/>
                </a:solidFill>
                <a:effectLst/>
                <a:latin typeface="+mn-lt"/>
                <a:ea typeface="+mn-ea"/>
                <a:cs typeface="+mn-cs"/>
              </a:rPr>
              <a:t>(n)</a:t>
            </a:r>
            <a:r>
              <a:rPr lang="de-CH" sz="1200" kern="1200" dirty="0">
                <a:solidFill>
                  <a:schemeClr val="tx1"/>
                </a:solidFill>
                <a:effectLst/>
                <a:latin typeface="+mn-lt"/>
                <a:ea typeface="+mn-ea"/>
                <a:cs typeface="+mn-cs"/>
              </a:rPr>
              <a:t>») und zeigt sich stets bereit, ihre «Fachbrille», mit der sie die Tätigkeiten beobachtet und interpretiert, zu wechseln. Sie ordnet ihre Interpretationen curricular ein und versucht, die Denkwege der Kinder nachzuvollziehen. Darauf abgestimmt stützt sie die Kinder in ihrem Lernvorhaben.</a:t>
            </a:r>
          </a:p>
          <a:p>
            <a:endParaRPr lang="de-DE" dirty="0"/>
          </a:p>
        </p:txBody>
      </p:sp>
      <p:sp>
        <p:nvSpPr>
          <p:cNvPr id="4" name="Foliennummernplatzhalter 3"/>
          <p:cNvSpPr>
            <a:spLocks noGrp="1"/>
          </p:cNvSpPr>
          <p:nvPr>
            <p:ph type="sldNum" sz="quarter" idx="5"/>
          </p:nvPr>
        </p:nvSpPr>
        <p:spPr/>
        <p:txBody>
          <a:bodyPr/>
          <a:lstStyle/>
          <a:p>
            <a:fld id="{79194906-3745-2A4F-82E5-7D446C6977B8}" type="slidenum">
              <a:rPr lang="de-DE" smtClean="0"/>
              <a:t>5</a:t>
            </a:fld>
            <a:endParaRPr lang="de-DE"/>
          </a:p>
        </p:txBody>
      </p:sp>
    </p:spTree>
    <p:extLst>
      <p:ext uri="{BB962C8B-B14F-4D97-AF65-F5344CB8AC3E}">
        <p14:creationId xmlns:p14="http://schemas.microsoft.com/office/powerpoint/2010/main" val="3441983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mn-lt"/>
                <a:ea typeface="+mn-ea"/>
                <a:cs typeface="+mn-cs"/>
              </a:rPr>
              <a:t>Ebenen der Lernbegleitung</a:t>
            </a:r>
          </a:p>
        </p:txBody>
      </p:sp>
      <p:sp>
        <p:nvSpPr>
          <p:cNvPr id="4" name="Foliennummernplatzhalter 3"/>
          <p:cNvSpPr>
            <a:spLocks noGrp="1"/>
          </p:cNvSpPr>
          <p:nvPr>
            <p:ph type="sldNum" sz="quarter" idx="5"/>
          </p:nvPr>
        </p:nvSpPr>
        <p:spPr/>
        <p:txBody>
          <a:bodyPr/>
          <a:lstStyle/>
          <a:p>
            <a:fld id="{79194906-3745-2A4F-82E5-7D446C6977B8}" type="slidenum">
              <a:rPr lang="de-DE" smtClean="0"/>
              <a:t>6</a:t>
            </a:fld>
            <a:endParaRPr lang="de-DE"/>
          </a:p>
        </p:txBody>
      </p:sp>
    </p:spTree>
    <p:extLst>
      <p:ext uri="{BB962C8B-B14F-4D97-AF65-F5344CB8AC3E}">
        <p14:creationId xmlns:p14="http://schemas.microsoft.com/office/powerpoint/2010/main" val="3355203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kern="1200" dirty="0">
                <a:solidFill>
                  <a:schemeClr val="tx1"/>
                </a:solidFill>
                <a:effectLst/>
                <a:latin typeface="+mn-lt"/>
                <a:ea typeface="+mn-ea"/>
                <a:cs typeface="+mn-cs"/>
              </a:rPr>
              <a:t>Das Vorstellen der Produkte und Ideen gibt Raum, mit den Kindern fachliche und fachbereichsverbindende Überlegungen anzustellen, an die in der letzten Phase angeknüpft und anhand derer ein erneuter Durchlauf des Kreislaufes initiiert werden kann. </a:t>
            </a:r>
          </a:p>
          <a:p>
            <a:endParaRPr lang="de-DE" b="0" dirty="0"/>
          </a:p>
        </p:txBody>
      </p:sp>
      <p:sp>
        <p:nvSpPr>
          <p:cNvPr id="4" name="Foliennummernplatzhalter 3"/>
          <p:cNvSpPr>
            <a:spLocks noGrp="1"/>
          </p:cNvSpPr>
          <p:nvPr>
            <p:ph type="sldNum" sz="quarter" idx="5"/>
          </p:nvPr>
        </p:nvSpPr>
        <p:spPr/>
        <p:txBody>
          <a:bodyPr/>
          <a:lstStyle/>
          <a:p>
            <a:fld id="{79194906-3745-2A4F-82E5-7D446C6977B8}" type="slidenum">
              <a:rPr lang="de-DE" smtClean="0"/>
              <a:t>7</a:t>
            </a:fld>
            <a:endParaRPr lang="de-DE"/>
          </a:p>
        </p:txBody>
      </p:sp>
    </p:spTree>
    <p:extLst>
      <p:ext uri="{BB962C8B-B14F-4D97-AF65-F5344CB8AC3E}">
        <p14:creationId xmlns:p14="http://schemas.microsoft.com/office/powerpoint/2010/main" val="3153070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Möglichkeiten der Anknüpfung.</a:t>
            </a:r>
          </a:p>
        </p:txBody>
      </p:sp>
      <p:sp>
        <p:nvSpPr>
          <p:cNvPr id="4" name="Foliennummernplatzhalter 3"/>
          <p:cNvSpPr>
            <a:spLocks noGrp="1"/>
          </p:cNvSpPr>
          <p:nvPr>
            <p:ph type="sldNum" sz="quarter" idx="5"/>
          </p:nvPr>
        </p:nvSpPr>
        <p:spPr/>
        <p:txBody>
          <a:bodyPr/>
          <a:lstStyle/>
          <a:p>
            <a:fld id="{79194906-3745-2A4F-82E5-7D446C6977B8}" type="slidenum">
              <a:rPr lang="de-DE" smtClean="0"/>
              <a:t>8</a:t>
            </a:fld>
            <a:endParaRPr lang="de-DE"/>
          </a:p>
        </p:txBody>
      </p:sp>
    </p:spTree>
    <p:extLst>
      <p:ext uri="{BB962C8B-B14F-4D97-AF65-F5344CB8AC3E}">
        <p14:creationId xmlns:p14="http://schemas.microsoft.com/office/powerpoint/2010/main" val="2676464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17814-9282-4B4C-B03A-972AB33A125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45E3080-9BC5-8F43-8C83-99782E0EA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24AE278-037E-DF4C-8ADD-354CEF783472}"/>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5" name="Fußzeilenplatzhalter 4">
            <a:extLst>
              <a:ext uri="{FF2B5EF4-FFF2-40B4-BE49-F238E27FC236}">
                <a16:creationId xmlns:a16="http://schemas.microsoft.com/office/drawing/2014/main" id="{44BBE526-742D-B545-B7F2-C236A387036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0FF5033-1811-844F-91A5-A28B40C1965C}"/>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2921632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E3D57-78F2-1744-914C-750B24537EC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CBC57D9-B69A-CA48-A643-B133E086C4B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02C0CD1-7136-514C-84B5-5841266C4C97}"/>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5" name="Fußzeilenplatzhalter 4">
            <a:extLst>
              <a:ext uri="{FF2B5EF4-FFF2-40B4-BE49-F238E27FC236}">
                <a16:creationId xmlns:a16="http://schemas.microsoft.com/office/drawing/2014/main" id="{775932AF-CD58-AA49-8F74-9D56601294B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7B556D5-FB9D-8948-BC9C-34F2E1E00689}"/>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464311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FED19EE-BB21-214A-8AE0-9049C0B503F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D8A68AF-7D79-1747-9860-508381E4E10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51A35D1-4652-0944-AC1E-D6BF6E9BEC2C}"/>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5" name="Fußzeilenplatzhalter 4">
            <a:extLst>
              <a:ext uri="{FF2B5EF4-FFF2-40B4-BE49-F238E27FC236}">
                <a16:creationId xmlns:a16="http://schemas.microsoft.com/office/drawing/2014/main" id="{2CCC695A-082F-2C4F-B18D-A778795107D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FD7985F-B63A-B940-8D0B-DA57BE81FC56}"/>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334278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27C19B-AAE0-CC4C-8D10-51DB4E5A93A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EF18AF7-83EC-1F4F-9B2D-F6FA58BABF0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D6CBF78-A444-DE40-A139-F63BF4A33B77}"/>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5" name="Fußzeilenplatzhalter 4">
            <a:extLst>
              <a:ext uri="{FF2B5EF4-FFF2-40B4-BE49-F238E27FC236}">
                <a16:creationId xmlns:a16="http://schemas.microsoft.com/office/drawing/2014/main" id="{04C5EEE2-08D6-1145-A4C4-56662814D79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C696C9C-3405-B943-9C4A-FEA330709955}"/>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295493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3C6184-6DC8-7B4D-8B15-9FF7375D6C2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44B26DF-B43F-A44C-819A-D77D2BF89C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01641A8-E501-F844-B0D5-02A424D0A22E}"/>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5" name="Fußzeilenplatzhalter 4">
            <a:extLst>
              <a:ext uri="{FF2B5EF4-FFF2-40B4-BE49-F238E27FC236}">
                <a16:creationId xmlns:a16="http://schemas.microsoft.com/office/drawing/2014/main" id="{16773EF0-2757-654A-ACC4-A004E5B5347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D023693-ACDC-584B-84EE-FD2DE0DFE7A8}"/>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4219495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38637E-0E9C-074A-B767-4082D8E1EEE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5EA7AD6-BDF0-DF42-A7AF-084E4AC4C8A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42F8C8B-1C96-9E43-8FFC-82B6F53E698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FBD8C4F-F44B-7248-9140-C764A7E7431D}"/>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6" name="Fußzeilenplatzhalter 5">
            <a:extLst>
              <a:ext uri="{FF2B5EF4-FFF2-40B4-BE49-F238E27FC236}">
                <a16:creationId xmlns:a16="http://schemas.microsoft.com/office/drawing/2014/main" id="{DF5C8277-DC6D-B94D-8CAF-4E7918DCB5C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2D3D7FB-286F-8340-A776-C9853960CC12}"/>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1806385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33DF8-2B9B-E540-A9D0-7D2CBAD8E46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EAA284C-C67C-614E-B430-1000BEA880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24C23DC-4451-C84D-A98F-15769FB8059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AD19C76-41DC-B74D-87E4-DA9FE8929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8B7C784-94F9-8241-9B4B-C1FC038D417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07CE0B1-CE6E-3248-ADEF-D757F9435BF2}"/>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8" name="Fußzeilenplatzhalter 7">
            <a:extLst>
              <a:ext uri="{FF2B5EF4-FFF2-40B4-BE49-F238E27FC236}">
                <a16:creationId xmlns:a16="http://schemas.microsoft.com/office/drawing/2014/main" id="{70C59D55-9B53-424F-AA12-093782811C5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5476BFC-B141-F249-99BC-6F71AECEC273}"/>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1215994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B09868-267A-4844-B720-73D3D496740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89FF418-FA44-7E41-9F8C-7DBA967989B7}"/>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4" name="Fußzeilenplatzhalter 3">
            <a:extLst>
              <a:ext uri="{FF2B5EF4-FFF2-40B4-BE49-F238E27FC236}">
                <a16:creationId xmlns:a16="http://schemas.microsoft.com/office/drawing/2014/main" id="{D18602A4-3BCC-3740-B876-A413C865921E}"/>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997D3AA-B450-C643-8075-1B3A186732C6}"/>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115847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2A3C2FB-857C-7143-B533-E58ADA166552}"/>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3" name="Fußzeilenplatzhalter 2">
            <a:extLst>
              <a:ext uri="{FF2B5EF4-FFF2-40B4-BE49-F238E27FC236}">
                <a16:creationId xmlns:a16="http://schemas.microsoft.com/office/drawing/2014/main" id="{9743A15A-2B3A-4947-8AFE-5264A6E75A8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4451583-A4B9-684D-8649-51A8C2433A5E}"/>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2556234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130055-65B6-D840-AF4F-C7C4FF296B6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1179E3F-1F86-9A4B-BE78-213AE203BC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71A9A43-65AF-2745-963E-FF2679BB43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BA701CB-5934-3446-8039-C679C4EF6C33}"/>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6" name="Fußzeilenplatzhalter 5">
            <a:extLst>
              <a:ext uri="{FF2B5EF4-FFF2-40B4-BE49-F238E27FC236}">
                <a16:creationId xmlns:a16="http://schemas.microsoft.com/office/drawing/2014/main" id="{BAA8673E-7399-814A-98E1-543D63B9FCD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8BF3B0C-368F-1541-AA71-E2D3A7F6EEFE}"/>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1327981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D9F32C-BB60-B249-80B6-D328FCDC841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9936DE8-CAAA-0348-83F8-A0D4788E4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7724645-0FD9-A74B-8921-9C09FE10E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72A00BD-5803-5F47-A73D-62E6B2FE11F7}"/>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6" name="Fußzeilenplatzhalter 5">
            <a:extLst>
              <a:ext uri="{FF2B5EF4-FFF2-40B4-BE49-F238E27FC236}">
                <a16:creationId xmlns:a16="http://schemas.microsoft.com/office/drawing/2014/main" id="{BC2DF2A0-8752-C947-BF49-DCFD01DBD1B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D1D678A-B8DA-C74C-9520-B5F3010A920E}"/>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2337762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04CA26C-5455-A14C-B3A2-AA02A7946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ED6FE40-3947-8D4C-B224-81A7FB9952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A139086-E42E-CA4A-A249-62B45B85B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6DAA9-13D3-A44A-B38A-993E82975609}" type="datetimeFigureOut">
              <a:rPr lang="de-DE" smtClean="0"/>
              <a:t>17.06.20</a:t>
            </a:fld>
            <a:endParaRPr lang="de-DE"/>
          </a:p>
        </p:txBody>
      </p:sp>
      <p:sp>
        <p:nvSpPr>
          <p:cNvPr id="5" name="Fußzeilenplatzhalter 4">
            <a:extLst>
              <a:ext uri="{FF2B5EF4-FFF2-40B4-BE49-F238E27FC236}">
                <a16:creationId xmlns:a16="http://schemas.microsoft.com/office/drawing/2014/main" id="{7890477F-6C7D-2246-9FC7-40380720F6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94B99B9-4CC0-B841-9784-F9F21DB59F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EAA76-6F7D-DF41-B379-AF60B7CEC9BA}" type="slidenum">
              <a:rPr lang="de-DE" smtClean="0"/>
              <a:t>‹Nr.›</a:t>
            </a:fld>
            <a:endParaRPr lang="de-DE"/>
          </a:p>
        </p:txBody>
      </p:sp>
    </p:spTree>
    <p:extLst>
      <p:ext uri="{BB962C8B-B14F-4D97-AF65-F5344CB8AC3E}">
        <p14:creationId xmlns:p14="http://schemas.microsoft.com/office/powerpoint/2010/main" val="521243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15EAB-DA18-A840-9BD1-50E989247B34}"/>
              </a:ext>
            </a:extLst>
          </p:cNvPr>
          <p:cNvSpPr>
            <a:spLocks noGrp="1"/>
          </p:cNvSpPr>
          <p:nvPr>
            <p:ph type="title"/>
          </p:nvPr>
        </p:nvSpPr>
        <p:spPr>
          <a:xfrm>
            <a:off x="819539" y="775667"/>
            <a:ext cx="10515600" cy="1325563"/>
          </a:xfrm>
        </p:spPr>
        <p:txBody>
          <a:bodyPr/>
          <a:lstStyle/>
          <a:p>
            <a:r>
              <a:rPr lang="de-DE" dirty="0"/>
              <a:t>Folien zur Durchführung der Weiterbildung</a:t>
            </a:r>
            <a:br>
              <a:rPr lang="de-DE" dirty="0"/>
            </a:br>
            <a:endParaRPr lang="de-DE" dirty="0"/>
          </a:p>
        </p:txBody>
      </p:sp>
      <p:sp>
        <p:nvSpPr>
          <p:cNvPr id="3" name="Inhaltsplatzhalter 2">
            <a:extLst>
              <a:ext uri="{FF2B5EF4-FFF2-40B4-BE49-F238E27FC236}">
                <a16:creationId xmlns:a16="http://schemas.microsoft.com/office/drawing/2014/main" id="{BEE5129A-2A4E-A84F-BAA3-A2F2E2C12651}"/>
              </a:ext>
            </a:extLst>
          </p:cNvPr>
          <p:cNvSpPr>
            <a:spLocks noGrp="1"/>
          </p:cNvSpPr>
          <p:nvPr>
            <p:ph idx="1"/>
          </p:nvPr>
        </p:nvSpPr>
        <p:spPr>
          <a:xfrm>
            <a:off x="819539" y="2236167"/>
            <a:ext cx="10713098" cy="3660780"/>
          </a:xfrm>
        </p:spPr>
        <p:txBody>
          <a:bodyPr>
            <a:normAutofit/>
          </a:bodyPr>
          <a:lstStyle/>
          <a:p>
            <a:endParaRPr lang="de-DE" dirty="0"/>
          </a:p>
          <a:p>
            <a:pPr marL="0" indent="0">
              <a:buNone/>
            </a:pPr>
            <a:r>
              <a:rPr lang="de-DE" sz="3400" u="sng" dirty="0"/>
              <a:t>Hinweis für die Kursleitung</a:t>
            </a:r>
            <a:r>
              <a:rPr lang="de-DE" dirty="0"/>
              <a:t>: Der vorliegende Foliensatz ist unvollständig und zur eigenen Bearbeitung &amp; Ergänzung gedacht. </a:t>
            </a:r>
            <a:br>
              <a:rPr lang="de-DE" dirty="0"/>
            </a:br>
            <a:r>
              <a:rPr lang="de-DE" dirty="0"/>
              <a:t>Er enthält Folien zum Theorieinput des </a:t>
            </a:r>
            <a:r>
              <a:rPr lang="de-DE"/>
              <a:t>Moduls 2.</a:t>
            </a:r>
            <a:endParaRPr lang="de-DE" dirty="0"/>
          </a:p>
          <a:p>
            <a:pPr marL="0" indent="0">
              <a:buNone/>
            </a:pPr>
            <a:endParaRPr lang="de-DE" dirty="0"/>
          </a:p>
          <a:p>
            <a:pPr marL="0" indent="0">
              <a:buNone/>
            </a:pPr>
            <a:r>
              <a:rPr lang="de-DE" dirty="0"/>
              <a:t>Viel Freude &amp; Erfolg beim Umsetzen Ihrer eigenen Weiterbildung!</a:t>
            </a:r>
          </a:p>
        </p:txBody>
      </p:sp>
      <p:pic>
        <p:nvPicPr>
          <p:cNvPr id="4" name="Inhaltsplatzhalter 4">
            <a:extLst>
              <a:ext uri="{FF2B5EF4-FFF2-40B4-BE49-F238E27FC236}">
                <a16:creationId xmlns:a16="http://schemas.microsoft.com/office/drawing/2014/main" id="{9A1D2C4D-A8DD-7340-A55B-CF23E650C083}"/>
              </a:ext>
            </a:extLst>
          </p:cNvPr>
          <p:cNvPicPr>
            <a:picLocks noChangeAspect="1"/>
          </p:cNvPicPr>
          <p:nvPr/>
        </p:nvPicPr>
        <p:blipFill>
          <a:blip r:embed="rId3"/>
          <a:stretch>
            <a:fillRect/>
          </a:stretch>
        </p:blipFill>
        <p:spPr>
          <a:xfrm>
            <a:off x="819539" y="1460083"/>
            <a:ext cx="3963566" cy="743168"/>
          </a:xfrm>
          <a:prstGeom prst="rect">
            <a:avLst/>
          </a:prstGeom>
        </p:spPr>
      </p:pic>
      <p:pic>
        <p:nvPicPr>
          <p:cNvPr id="6" name="Grafik 5">
            <a:extLst>
              <a:ext uri="{FF2B5EF4-FFF2-40B4-BE49-F238E27FC236}">
                <a16:creationId xmlns:a16="http://schemas.microsoft.com/office/drawing/2014/main" id="{CBE5AB76-184C-D641-BAC4-5B9A96988582}"/>
              </a:ext>
            </a:extLst>
          </p:cNvPr>
          <p:cNvPicPr>
            <a:picLocks noChangeAspect="1"/>
          </p:cNvPicPr>
          <p:nvPr/>
        </p:nvPicPr>
        <p:blipFill>
          <a:blip r:embed="rId4"/>
          <a:stretch>
            <a:fillRect/>
          </a:stretch>
        </p:blipFill>
        <p:spPr>
          <a:xfrm>
            <a:off x="9676056" y="6082333"/>
            <a:ext cx="1976975" cy="302488"/>
          </a:xfrm>
          <a:prstGeom prst="rect">
            <a:avLst/>
          </a:prstGeom>
        </p:spPr>
      </p:pic>
      <p:sp>
        <p:nvSpPr>
          <p:cNvPr id="7" name="Rechteck 6">
            <a:extLst>
              <a:ext uri="{FF2B5EF4-FFF2-40B4-BE49-F238E27FC236}">
                <a16:creationId xmlns:a16="http://schemas.microsoft.com/office/drawing/2014/main" id="{E49B6E27-88C6-0748-B158-A5262FA60FE5}"/>
              </a:ext>
            </a:extLst>
          </p:cNvPr>
          <p:cNvSpPr/>
          <p:nvPr/>
        </p:nvSpPr>
        <p:spPr>
          <a:xfrm>
            <a:off x="0" y="0"/>
            <a:ext cx="538969"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74373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C202A64-78EA-2840-BA8F-B96991E6B0CE}"/>
              </a:ext>
            </a:extLst>
          </p:cNvPr>
          <p:cNvPicPr>
            <a:picLocks noChangeAspect="1"/>
          </p:cNvPicPr>
          <p:nvPr/>
        </p:nvPicPr>
        <p:blipFill>
          <a:blip r:embed="rId3"/>
          <a:stretch>
            <a:fillRect/>
          </a:stretch>
        </p:blipFill>
        <p:spPr>
          <a:xfrm>
            <a:off x="615820" y="2014830"/>
            <a:ext cx="10960359" cy="1546554"/>
          </a:xfrm>
          <a:prstGeom prst="rect">
            <a:avLst/>
          </a:prstGeom>
        </p:spPr>
      </p:pic>
      <p:pic>
        <p:nvPicPr>
          <p:cNvPr id="12" name="Grafik 11">
            <a:extLst>
              <a:ext uri="{FF2B5EF4-FFF2-40B4-BE49-F238E27FC236}">
                <a16:creationId xmlns:a16="http://schemas.microsoft.com/office/drawing/2014/main" id="{F4872ACE-F1A7-5C40-BCA9-DBF1E17F2611}"/>
              </a:ext>
            </a:extLst>
          </p:cNvPr>
          <p:cNvPicPr>
            <a:picLocks noChangeAspect="1"/>
          </p:cNvPicPr>
          <p:nvPr/>
        </p:nvPicPr>
        <p:blipFill>
          <a:blip r:embed="rId4"/>
          <a:stretch>
            <a:fillRect/>
          </a:stretch>
        </p:blipFill>
        <p:spPr>
          <a:xfrm>
            <a:off x="10077061" y="6143689"/>
            <a:ext cx="1575970" cy="241132"/>
          </a:xfrm>
          <a:prstGeom prst="rect">
            <a:avLst/>
          </a:prstGeom>
        </p:spPr>
      </p:pic>
      <p:pic>
        <p:nvPicPr>
          <p:cNvPr id="3" name="Grafik 2">
            <a:extLst>
              <a:ext uri="{FF2B5EF4-FFF2-40B4-BE49-F238E27FC236}">
                <a16:creationId xmlns:a16="http://schemas.microsoft.com/office/drawing/2014/main" id="{3D04BB0F-ED7D-284F-8C66-E3B5F243371C}"/>
              </a:ext>
            </a:extLst>
          </p:cNvPr>
          <p:cNvPicPr>
            <a:picLocks noChangeAspect="1"/>
          </p:cNvPicPr>
          <p:nvPr/>
        </p:nvPicPr>
        <p:blipFill rotWithShape="1">
          <a:blip r:embed="rId5"/>
          <a:srcRect l="63309" t="50000" r="9879" b="11941"/>
          <a:stretch/>
        </p:blipFill>
        <p:spPr>
          <a:xfrm>
            <a:off x="9279924" y="3561384"/>
            <a:ext cx="2373107" cy="595868"/>
          </a:xfrm>
          <a:prstGeom prst="rect">
            <a:avLst/>
          </a:prstGeom>
        </p:spPr>
      </p:pic>
    </p:spTree>
    <p:extLst>
      <p:ext uri="{BB962C8B-B14F-4D97-AF65-F5344CB8AC3E}">
        <p14:creationId xmlns:p14="http://schemas.microsoft.com/office/powerpoint/2010/main" val="3361734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AAE7C95-D3C8-7944-AF01-2DDD61F526B6}"/>
              </a:ext>
            </a:extLst>
          </p:cNvPr>
          <p:cNvPicPr>
            <a:picLocks noChangeAspect="1"/>
          </p:cNvPicPr>
          <p:nvPr/>
        </p:nvPicPr>
        <p:blipFill rotWithShape="1">
          <a:blip r:embed="rId3"/>
          <a:srcRect t="3835" r="26089"/>
          <a:stretch/>
        </p:blipFill>
        <p:spPr>
          <a:xfrm>
            <a:off x="2639650" y="205273"/>
            <a:ext cx="9011167" cy="6475481"/>
          </a:xfrm>
          <a:prstGeom prst="rect">
            <a:avLst/>
          </a:prstGeom>
        </p:spPr>
      </p:pic>
      <p:sp>
        <p:nvSpPr>
          <p:cNvPr id="11" name="Rechteck 10">
            <a:extLst>
              <a:ext uri="{FF2B5EF4-FFF2-40B4-BE49-F238E27FC236}">
                <a16:creationId xmlns:a16="http://schemas.microsoft.com/office/drawing/2014/main" id="{0E7290D5-DDE2-484A-A01F-E583FB5A15B3}"/>
              </a:ext>
            </a:extLst>
          </p:cNvPr>
          <p:cNvSpPr/>
          <p:nvPr/>
        </p:nvSpPr>
        <p:spPr>
          <a:xfrm>
            <a:off x="422988" y="1033780"/>
            <a:ext cx="4242318" cy="1384995"/>
          </a:xfrm>
          <a:prstGeom prst="rect">
            <a:avLst/>
          </a:prstGeom>
          <a:solidFill>
            <a:schemeClr val="bg1">
              <a:lumMod val="95000"/>
            </a:schemeClr>
          </a:solidFill>
        </p:spPr>
        <p:txBody>
          <a:bodyPr wrap="square">
            <a:spAutoFit/>
          </a:bodyPr>
          <a:lstStyle/>
          <a:p>
            <a:r>
              <a:rPr lang="de-DE" sz="2800" i="1" dirty="0">
                <a:latin typeface="Taz SemiLight" panose="020B0200040502020204" pitchFamily="34" charset="0"/>
                <a:ea typeface="Times New Roman" panose="02020603050405020304" pitchFamily="18" charset="0"/>
                <a:cs typeface="Times New Roman" panose="02020603050405020304" pitchFamily="18" charset="0"/>
              </a:rPr>
              <a:t>Das 5-Phasen-Modell der transversalen Lernbegleitung in materialbasierten Settings</a:t>
            </a:r>
            <a:endParaRPr lang="de-DE" sz="2800" dirty="0"/>
          </a:p>
        </p:txBody>
      </p:sp>
      <p:sp>
        <p:nvSpPr>
          <p:cNvPr id="12" name="Rechteck 11">
            <a:extLst>
              <a:ext uri="{FF2B5EF4-FFF2-40B4-BE49-F238E27FC236}">
                <a16:creationId xmlns:a16="http://schemas.microsoft.com/office/drawing/2014/main" id="{95452291-453B-9F49-8A5C-E5455717BB31}"/>
              </a:ext>
            </a:extLst>
          </p:cNvPr>
          <p:cNvSpPr/>
          <p:nvPr/>
        </p:nvSpPr>
        <p:spPr>
          <a:xfrm>
            <a:off x="6685630" y="6415531"/>
            <a:ext cx="5304657" cy="380297"/>
          </a:xfrm>
          <a:prstGeom prst="rect">
            <a:avLst/>
          </a:prstGeom>
        </p:spPr>
        <p:txBody>
          <a:bodyPr wrap="none">
            <a:spAutoFit/>
          </a:bodyPr>
          <a:lstStyle/>
          <a:p>
            <a:pPr>
              <a:lnSpc>
                <a:spcPct val="150000"/>
              </a:lnSpc>
              <a:spcBef>
                <a:spcPts val="600"/>
              </a:spcBef>
              <a:spcAft>
                <a:spcPts val="600"/>
              </a:spcAft>
            </a:pPr>
            <a:r>
              <a:rPr lang="de-DE" sz="1400" i="1" dirty="0">
                <a:latin typeface="Taz SemiLight" panose="020B0200040502020204" pitchFamily="34" charset="0"/>
                <a:ea typeface="Times New Roman" panose="02020603050405020304" pitchFamily="18" charset="0"/>
                <a:cs typeface="Times New Roman" panose="02020603050405020304" pitchFamily="18" charset="0"/>
              </a:rPr>
              <a:t>Darstellung in Anlehnung an Streit 2015, Grafik Projekt KuMa: C. </a:t>
            </a:r>
            <a:r>
              <a:rPr lang="de-DE" sz="1400" i="1" dirty="0" err="1">
                <a:latin typeface="Taz SemiLight" panose="020B0200040502020204" pitchFamily="34" charset="0"/>
                <a:ea typeface="Times New Roman" panose="02020603050405020304" pitchFamily="18" charset="0"/>
                <a:cs typeface="Times New Roman" panose="02020603050405020304" pitchFamily="18" charset="0"/>
              </a:rPr>
              <a:t>Erdös</a:t>
            </a:r>
            <a:r>
              <a:rPr lang="de-DE" sz="1400" i="1" dirty="0">
                <a:latin typeface="Taz SemiLight" panose="020B0200040502020204" pitchFamily="34" charset="0"/>
                <a:ea typeface="Times New Roman" panose="02020603050405020304" pitchFamily="18" charset="0"/>
                <a:cs typeface="Times New Roman" panose="02020603050405020304" pitchFamily="18" charset="0"/>
              </a:rPr>
              <a:t> 2019</a:t>
            </a:r>
            <a:endParaRPr lang="de-CH" sz="1400" dirty="0">
              <a:latin typeface="Calibri" panose="020F0502020204030204" pitchFamily="34" charset="0"/>
              <a:ea typeface="Calibri" panose="020F0502020204030204" pitchFamily="34" charset="0"/>
              <a:cs typeface="Calibri" panose="020F0502020204030204" pitchFamily="34" charset="0"/>
            </a:endParaRPr>
          </a:p>
        </p:txBody>
      </p:sp>
      <p:pic>
        <p:nvPicPr>
          <p:cNvPr id="8" name="Inhaltsplatzhalter 4">
            <a:extLst>
              <a:ext uri="{FF2B5EF4-FFF2-40B4-BE49-F238E27FC236}">
                <a16:creationId xmlns:a16="http://schemas.microsoft.com/office/drawing/2014/main" id="{7AEDFEB4-6C6C-6E4F-9083-8AF7B197E4B2}"/>
              </a:ext>
            </a:extLst>
          </p:cNvPr>
          <p:cNvPicPr>
            <a:picLocks noChangeAspect="1"/>
          </p:cNvPicPr>
          <p:nvPr/>
        </p:nvPicPr>
        <p:blipFill>
          <a:blip r:embed="rId4"/>
          <a:stretch>
            <a:fillRect/>
          </a:stretch>
        </p:blipFill>
        <p:spPr>
          <a:xfrm>
            <a:off x="201713" y="6539144"/>
            <a:ext cx="1235201" cy="231600"/>
          </a:xfrm>
          <a:prstGeom prst="rect">
            <a:avLst/>
          </a:prstGeom>
        </p:spPr>
      </p:pic>
      <p:pic>
        <p:nvPicPr>
          <p:cNvPr id="9" name="Grafik 8">
            <a:extLst>
              <a:ext uri="{FF2B5EF4-FFF2-40B4-BE49-F238E27FC236}">
                <a16:creationId xmlns:a16="http://schemas.microsoft.com/office/drawing/2014/main" id="{BE038644-4EB8-AE43-8DA0-C46ED2A6DE31}"/>
              </a:ext>
            </a:extLst>
          </p:cNvPr>
          <p:cNvPicPr>
            <a:picLocks noChangeAspect="1"/>
          </p:cNvPicPr>
          <p:nvPr/>
        </p:nvPicPr>
        <p:blipFill>
          <a:blip r:embed="rId5"/>
          <a:stretch>
            <a:fillRect/>
          </a:stretch>
        </p:blipFill>
        <p:spPr>
          <a:xfrm>
            <a:off x="1604865" y="6539395"/>
            <a:ext cx="1575970" cy="241132"/>
          </a:xfrm>
          <a:prstGeom prst="rect">
            <a:avLst/>
          </a:prstGeom>
        </p:spPr>
      </p:pic>
    </p:spTree>
    <p:extLst>
      <p:ext uri="{BB962C8B-B14F-4D97-AF65-F5344CB8AC3E}">
        <p14:creationId xmlns:p14="http://schemas.microsoft.com/office/powerpoint/2010/main" val="2121682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AF1E0086-EA12-2C4D-B148-81A5B49D64F1}"/>
              </a:ext>
            </a:extLst>
          </p:cNvPr>
          <p:cNvPicPr>
            <a:picLocks noChangeAspect="1"/>
          </p:cNvPicPr>
          <p:nvPr/>
        </p:nvPicPr>
        <p:blipFill>
          <a:blip r:embed="rId3"/>
          <a:stretch>
            <a:fillRect/>
          </a:stretch>
        </p:blipFill>
        <p:spPr>
          <a:xfrm>
            <a:off x="201713" y="6539144"/>
            <a:ext cx="1235201" cy="231600"/>
          </a:xfrm>
          <a:prstGeom prst="rect">
            <a:avLst/>
          </a:prstGeom>
        </p:spPr>
      </p:pic>
      <p:pic>
        <p:nvPicPr>
          <p:cNvPr id="5" name="Grafik 4">
            <a:extLst>
              <a:ext uri="{FF2B5EF4-FFF2-40B4-BE49-F238E27FC236}">
                <a16:creationId xmlns:a16="http://schemas.microsoft.com/office/drawing/2014/main" id="{C4ECFB72-2CF5-BC4B-85A1-214596BAF3B0}"/>
              </a:ext>
            </a:extLst>
          </p:cNvPr>
          <p:cNvPicPr>
            <a:picLocks noChangeAspect="1"/>
          </p:cNvPicPr>
          <p:nvPr/>
        </p:nvPicPr>
        <p:blipFill>
          <a:blip r:embed="rId4"/>
          <a:stretch>
            <a:fillRect/>
          </a:stretch>
        </p:blipFill>
        <p:spPr>
          <a:xfrm>
            <a:off x="1604865" y="6514681"/>
            <a:ext cx="1575970" cy="241132"/>
          </a:xfrm>
          <a:prstGeom prst="rect">
            <a:avLst/>
          </a:prstGeom>
        </p:spPr>
      </p:pic>
      <p:pic>
        <p:nvPicPr>
          <p:cNvPr id="10" name="Grafik 9">
            <a:extLst>
              <a:ext uri="{FF2B5EF4-FFF2-40B4-BE49-F238E27FC236}">
                <a16:creationId xmlns:a16="http://schemas.microsoft.com/office/drawing/2014/main" id="{2CA089ED-D17F-8E43-A158-E6E43CB95F32}"/>
              </a:ext>
            </a:extLst>
          </p:cNvPr>
          <p:cNvPicPr>
            <a:picLocks noChangeAspect="1"/>
          </p:cNvPicPr>
          <p:nvPr/>
        </p:nvPicPr>
        <p:blipFill>
          <a:blip r:embed="rId5"/>
          <a:stretch>
            <a:fillRect/>
          </a:stretch>
        </p:blipFill>
        <p:spPr>
          <a:xfrm>
            <a:off x="0" y="1588"/>
            <a:ext cx="12192000" cy="6854823"/>
          </a:xfrm>
          <a:prstGeom prst="rect">
            <a:avLst/>
          </a:prstGeom>
        </p:spPr>
      </p:pic>
    </p:spTree>
    <p:extLst>
      <p:ext uri="{BB962C8B-B14F-4D97-AF65-F5344CB8AC3E}">
        <p14:creationId xmlns:p14="http://schemas.microsoft.com/office/powerpoint/2010/main" val="677315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AF1E0086-EA12-2C4D-B148-81A5B49D64F1}"/>
              </a:ext>
            </a:extLst>
          </p:cNvPr>
          <p:cNvPicPr>
            <a:picLocks noChangeAspect="1"/>
          </p:cNvPicPr>
          <p:nvPr/>
        </p:nvPicPr>
        <p:blipFill>
          <a:blip r:embed="rId3"/>
          <a:stretch>
            <a:fillRect/>
          </a:stretch>
        </p:blipFill>
        <p:spPr>
          <a:xfrm>
            <a:off x="201713" y="6539144"/>
            <a:ext cx="1235201" cy="231600"/>
          </a:xfrm>
          <a:prstGeom prst="rect">
            <a:avLst/>
          </a:prstGeom>
        </p:spPr>
      </p:pic>
      <p:pic>
        <p:nvPicPr>
          <p:cNvPr id="5" name="Grafik 4">
            <a:extLst>
              <a:ext uri="{FF2B5EF4-FFF2-40B4-BE49-F238E27FC236}">
                <a16:creationId xmlns:a16="http://schemas.microsoft.com/office/drawing/2014/main" id="{C4ECFB72-2CF5-BC4B-85A1-214596BAF3B0}"/>
              </a:ext>
            </a:extLst>
          </p:cNvPr>
          <p:cNvPicPr>
            <a:picLocks noChangeAspect="1"/>
          </p:cNvPicPr>
          <p:nvPr/>
        </p:nvPicPr>
        <p:blipFill>
          <a:blip r:embed="rId4"/>
          <a:stretch>
            <a:fillRect/>
          </a:stretch>
        </p:blipFill>
        <p:spPr>
          <a:xfrm>
            <a:off x="1604865" y="6514681"/>
            <a:ext cx="1575970" cy="241132"/>
          </a:xfrm>
          <a:prstGeom prst="rect">
            <a:avLst/>
          </a:prstGeom>
        </p:spPr>
      </p:pic>
      <p:pic>
        <p:nvPicPr>
          <p:cNvPr id="3" name="Grafik 2">
            <a:extLst>
              <a:ext uri="{FF2B5EF4-FFF2-40B4-BE49-F238E27FC236}">
                <a16:creationId xmlns:a16="http://schemas.microsoft.com/office/drawing/2014/main" id="{95A12DA8-8CC3-1C4F-B458-6F5E4D6C01E0}"/>
              </a:ext>
            </a:extLst>
          </p:cNvPr>
          <p:cNvPicPr>
            <a:picLocks noChangeAspect="1"/>
          </p:cNvPicPr>
          <p:nvPr/>
        </p:nvPicPr>
        <p:blipFill>
          <a:blip r:embed="rId5"/>
          <a:stretch>
            <a:fillRect/>
          </a:stretch>
        </p:blipFill>
        <p:spPr>
          <a:xfrm>
            <a:off x="0" y="94343"/>
            <a:ext cx="12192000" cy="6669314"/>
          </a:xfrm>
          <a:prstGeom prst="rect">
            <a:avLst/>
          </a:prstGeom>
        </p:spPr>
      </p:pic>
    </p:spTree>
    <p:extLst>
      <p:ext uri="{BB962C8B-B14F-4D97-AF65-F5344CB8AC3E}">
        <p14:creationId xmlns:p14="http://schemas.microsoft.com/office/powerpoint/2010/main" val="2150785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AF1E0086-EA12-2C4D-B148-81A5B49D64F1}"/>
              </a:ext>
            </a:extLst>
          </p:cNvPr>
          <p:cNvPicPr>
            <a:picLocks noChangeAspect="1"/>
          </p:cNvPicPr>
          <p:nvPr/>
        </p:nvPicPr>
        <p:blipFill>
          <a:blip r:embed="rId3"/>
          <a:stretch>
            <a:fillRect/>
          </a:stretch>
        </p:blipFill>
        <p:spPr>
          <a:xfrm>
            <a:off x="201713" y="6539144"/>
            <a:ext cx="1235201" cy="231600"/>
          </a:xfrm>
          <a:prstGeom prst="rect">
            <a:avLst/>
          </a:prstGeom>
        </p:spPr>
      </p:pic>
      <p:pic>
        <p:nvPicPr>
          <p:cNvPr id="5" name="Grafik 4">
            <a:extLst>
              <a:ext uri="{FF2B5EF4-FFF2-40B4-BE49-F238E27FC236}">
                <a16:creationId xmlns:a16="http://schemas.microsoft.com/office/drawing/2014/main" id="{C4ECFB72-2CF5-BC4B-85A1-214596BAF3B0}"/>
              </a:ext>
            </a:extLst>
          </p:cNvPr>
          <p:cNvPicPr>
            <a:picLocks noChangeAspect="1"/>
          </p:cNvPicPr>
          <p:nvPr/>
        </p:nvPicPr>
        <p:blipFill>
          <a:blip r:embed="rId4"/>
          <a:stretch>
            <a:fillRect/>
          </a:stretch>
        </p:blipFill>
        <p:spPr>
          <a:xfrm>
            <a:off x="1604865" y="6514681"/>
            <a:ext cx="1575970" cy="241132"/>
          </a:xfrm>
          <a:prstGeom prst="rect">
            <a:avLst/>
          </a:prstGeom>
        </p:spPr>
      </p:pic>
      <p:pic>
        <p:nvPicPr>
          <p:cNvPr id="3" name="Grafik 2">
            <a:extLst>
              <a:ext uri="{FF2B5EF4-FFF2-40B4-BE49-F238E27FC236}">
                <a16:creationId xmlns:a16="http://schemas.microsoft.com/office/drawing/2014/main" id="{B59C64EB-06CE-5842-8E0A-605BA910CF89}"/>
              </a:ext>
            </a:extLst>
          </p:cNvPr>
          <p:cNvPicPr>
            <a:picLocks noChangeAspect="1"/>
          </p:cNvPicPr>
          <p:nvPr/>
        </p:nvPicPr>
        <p:blipFill>
          <a:blip r:embed="rId5"/>
          <a:stretch>
            <a:fillRect/>
          </a:stretch>
        </p:blipFill>
        <p:spPr>
          <a:xfrm>
            <a:off x="0" y="106879"/>
            <a:ext cx="12192000" cy="6644241"/>
          </a:xfrm>
          <a:prstGeom prst="rect">
            <a:avLst/>
          </a:prstGeom>
        </p:spPr>
      </p:pic>
    </p:spTree>
    <p:extLst>
      <p:ext uri="{BB962C8B-B14F-4D97-AF65-F5344CB8AC3E}">
        <p14:creationId xmlns:p14="http://schemas.microsoft.com/office/powerpoint/2010/main" val="2142929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AF1E0086-EA12-2C4D-B148-81A5B49D64F1}"/>
              </a:ext>
            </a:extLst>
          </p:cNvPr>
          <p:cNvPicPr>
            <a:picLocks noChangeAspect="1"/>
          </p:cNvPicPr>
          <p:nvPr/>
        </p:nvPicPr>
        <p:blipFill>
          <a:blip r:embed="rId3"/>
          <a:stretch>
            <a:fillRect/>
          </a:stretch>
        </p:blipFill>
        <p:spPr>
          <a:xfrm>
            <a:off x="201713" y="6539144"/>
            <a:ext cx="1235201" cy="231600"/>
          </a:xfrm>
          <a:prstGeom prst="rect">
            <a:avLst/>
          </a:prstGeom>
        </p:spPr>
      </p:pic>
      <p:pic>
        <p:nvPicPr>
          <p:cNvPr id="5" name="Grafik 4">
            <a:extLst>
              <a:ext uri="{FF2B5EF4-FFF2-40B4-BE49-F238E27FC236}">
                <a16:creationId xmlns:a16="http://schemas.microsoft.com/office/drawing/2014/main" id="{C4ECFB72-2CF5-BC4B-85A1-214596BAF3B0}"/>
              </a:ext>
            </a:extLst>
          </p:cNvPr>
          <p:cNvPicPr>
            <a:picLocks noChangeAspect="1"/>
          </p:cNvPicPr>
          <p:nvPr/>
        </p:nvPicPr>
        <p:blipFill>
          <a:blip r:embed="rId4"/>
          <a:stretch>
            <a:fillRect/>
          </a:stretch>
        </p:blipFill>
        <p:spPr>
          <a:xfrm>
            <a:off x="1604865" y="6514681"/>
            <a:ext cx="1575970" cy="241132"/>
          </a:xfrm>
          <a:prstGeom prst="rect">
            <a:avLst/>
          </a:prstGeom>
        </p:spPr>
      </p:pic>
      <p:pic>
        <p:nvPicPr>
          <p:cNvPr id="3" name="Grafik 2">
            <a:extLst>
              <a:ext uri="{FF2B5EF4-FFF2-40B4-BE49-F238E27FC236}">
                <a16:creationId xmlns:a16="http://schemas.microsoft.com/office/drawing/2014/main" id="{03B94057-C752-7C44-BDE0-F080C382E7D6}"/>
              </a:ext>
            </a:extLst>
          </p:cNvPr>
          <p:cNvPicPr>
            <a:picLocks noChangeAspect="1"/>
          </p:cNvPicPr>
          <p:nvPr/>
        </p:nvPicPr>
        <p:blipFill rotWithShape="1">
          <a:blip r:embed="rId5"/>
          <a:srcRect l="50603"/>
          <a:stretch/>
        </p:blipFill>
        <p:spPr>
          <a:xfrm>
            <a:off x="6169506" y="275192"/>
            <a:ext cx="6022494" cy="6582808"/>
          </a:xfrm>
          <a:prstGeom prst="rect">
            <a:avLst/>
          </a:prstGeom>
        </p:spPr>
      </p:pic>
      <p:sp>
        <p:nvSpPr>
          <p:cNvPr id="6" name="Rechteck 5">
            <a:extLst>
              <a:ext uri="{FF2B5EF4-FFF2-40B4-BE49-F238E27FC236}">
                <a16:creationId xmlns:a16="http://schemas.microsoft.com/office/drawing/2014/main" id="{B542B13E-653C-7A43-AF48-F38E35CE98A2}"/>
              </a:ext>
            </a:extLst>
          </p:cNvPr>
          <p:cNvSpPr/>
          <p:nvPr/>
        </p:nvSpPr>
        <p:spPr>
          <a:xfrm>
            <a:off x="875763" y="1874728"/>
            <a:ext cx="5125792" cy="3108543"/>
          </a:xfrm>
          <a:prstGeom prst="rect">
            <a:avLst/>
          </a:prstGeom>
          <a:noFill/>
        </p:spPr>
        <p:txBody>
          <a:bodyPr wrap="square">
            <a:spAutoFit/>
          </a:bodyPr>
          <a:lstStyle/>
          <a:p>
            <a:r>
              <a:rPr lang="de-DE" sz="2700" dirty="0">
                <a:latin typeface="Taz SemiLight" panose="020B0200040502020204" pitchFamily="34" charset="0"/>
                <a:ea typeface="Times New Roman" panose="02020603050405020304" pitchFamily="18" charset="0"/>
                <a:cs typeface="Times New Roman" panose="02020603050405020304" pitchFamily="18" charset="0"/>
              </a:rPr>
              <a:t>Vorstellen der Produkte und Ideen</a:t>
            </a:r>
          </a:p>
          <a:p>
            <a:endParaRPr lang="de-DE" sz="2700" dirty="0">
              <a:latin typeface="Taz SemiLight" panose="020B0200040502020204" pitchFamily="34" charset="0"/>
              <a:ea typeface="Times New Roman" panose="02020603050405020304" pitchFamily="18" charset="0"/>
              <a:cs typeface="Times New Roman" panose="02020603050405020304" pitchFamily="18" charset="0"/>
            </a:endParaRPr>
          </a:p>
          <a:p>
            <a:r>
              <a:rPr lang="de-DE" sz="2700" dirty="0">
                <a:latin typeface="Taz SemiLight" panose="020B0200040502020204" pitchFamily="34" charset="0"/>
                <a:ea typeface="Times New Roman" panose="02020603050405020304" pitchFamily="18" charset="0"/>
                <a:cs typeface="Times New Roman" panose="02020603050405020304" pitchFamily="18" charset="0"/>
              </a:rPr>
              <a:t>Mit den Kindern fachliche und fachbereichsverbindende Überlegungen anstellen</a:t>
            </a:r>
          </a:p>
          <a:p>
            <a:endParaRPr lang="de-DE" sz="2700" dirty="0">
              <a:latin typeface="Taz SemiLight" panose="020B0200040502020204" pitchFamily="34" charset="0"/>
              <a:ea typeface="Times New Roman" panose="02020603050405020304" pitchFamily="18" charset="0"/>
              <a:cs typeface="Times New Roman" panose="02020603050405020304" pitchFamily="18" charset="0"/>
            </a:endParaRPr>
          </a:p>
          <a:p>
            <a:r>
              <a:rPr lang="de-DE" sz="2700" dirty="0">
                <a:latin typeface="Taz SemiLight" panose="020B0200040502020204" pitchFamily="34" charset="0"/>
                <a:cs typeface="Times New Roman" panose="02020603050405020304" pitchFamily="18" charset="0"/>
              </a:rPr>
              <a:t>Die Phase Anknüpfen anbahnen</a:t>
            </a:r>
            <a:endParaRPr lang="de-DE" sz="2700" dirty="0"/>
          </a:p>
        </p:txBody>
      </p:sp>
    </p:spTree>
    <p:extLst>
      <p:ext uri="{BB962C8B-B14F-4D97-AF65-F5344CB8AC3E}">
        <p14:creationId xmlns:p14="http://schemas.microsoft.com/office/powerpoint/2010/main" val="465667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C27A1D5-889D-9848-B802-0899B71B0D2C}"/>
              </a:ext>
            </a:extLst>
          </p:cNvPr>
          <p:cNvPicPr>
            <a:picLocks noChangeAspect="1"/>
          </p:cNvPicPr>
          <p:nvPr/>
        </p:nvPicPr>
        <p:blipFill>
          <a:blip r:embed="rId3"/>
          <a:stretch>
            <a:fillRect/>
          </a:stretch>
        </p:blipFill>
        <p:spPr>
          <a:xfrm>
            <a:off x="0" y="9559"/>
            <a:ext cx="12192000" cy="6838882"/>
          </a:xfrm>
          <a:prstGeom prst="rect">
            <a:avLst/>
          </a:prstGeom>
        </p:spPr>
      </p:pic>
    </p:spTree>
    <p:extLst>
      <p:ext uri="{BB962C8B-B14F-4D97-AF65-F5344CB8AC3E}">
        <p14:creationId xmlns:p14="http://schemas.microsoft.com/office/powerpoint/2010/main" val="13673048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h0634c7ff1754dc1a2b3e316a0f76f26 xmlns="608e1d31-a98a-4975-929a-fec92fa04e11">
      <Terms xmlns="http://schemas.microsoft.com/office/infopath/2007/PartnerControls"/>
    </h0634c7ff1754dc1a2b3e316a0f76f26>
    <TaxCatchAll xmlns="c4faaa93-df0e-4aa3-9eb5-f5bec566f0cb"/>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2254CCB744824F87EFEBF8C4ED887E" ma:contentTypeVersion="5" ma:contentTypeDescription="Create a new document." ma:contentTypeScope="" ma:versionID="0f79224e1ecfc6fcbca420d7949e5515">
  <xsd:schema xmlns:xsd="http://www.w3.org/2001/XMLSchema" xmlns:xs="http://www.w3.org/2001/XMLSchema" xmlns:p="http://schemas.microsoft.com/office/2006/metadata/properties" xmlns:ns2="608e1d31-a98a-4975-929a-fec92fa04e11" xmlns:ns3="c4faaa93-df0e-4aa3-9eb5-f5bec566f0cb" targetNamespace="http://schemas.microsoft.com/office/2006/metadata/properties" ma:root="true" ma:fieldsID="671b6ab27774207ec624a1ba6e3d3921" ns2:_="" ns3:_="">
    <xsd:import namespace="608e1d31-a98a-4975-929a-fec92fa04e11"/>
    <xsd:import namespace="c4faaa93-df0e-4aa3-9eb5-f5bec566f0cb"/>
    <xsd:element name="properties">
      <xsd:complexType>
        <xsd:sequence>
          <xsd:element name="documentManagement">
            <xsd:complexType>
              <xsd:all>
                <xsd:element ref="ns2:h0634c7ff1754dc1a2b3e316a0f76f26"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e1d31-a98a-4975-929a-fec92fa04e11" elementFormDefault="qualified">
    <xsd:import namespace="http://schemas.microsoft.com/office/2006/documentManagement/types"/>
    <xsd:import namespace="http://schemas.microsoft.com/office/infopath/2007/PartnerControls"/>
    <xsd:element name="h0634c7ff1754dc1a2b3e316a0f76f26" ma:index="9" nillable="true" ma:taxonomy="true" ma:internalName="h0634c7ff1754dc1a2b3e316a0f76f26" ma:taxonomyFieldName="Dokumententyp" ma:displayName="Dokumententyp" ma:default="" ma:fieldId="{10634c7f-f175-4dc1-a2b3-e316a0f76f26}" ma:sspId="de049ac6-cdb5-4ccd-b380-fcbce620849a" ma:termSetId="2e167bbd-440c-48c6-85d8-c607a3334d8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faaa93-df0e-4aa3-9eb5-f5bec566f0cb" elementFormDefault="qualified">
    <xsd:import namespace="http://schemas.microsoft.com/office/2006/documentManagement/types"/>
    <xsd:import namespace="http://schemas.microsoft.com/office/infopath/2007/PartnerControls"/>
    <xsd:element name="TaxCatchAll" ma:index="10" nillable="true" ma:displayName="Taxonomiespalte &quot;Alle abfangen&quot;" ma:hidden="true" ma:list="{4afc543e-eef8-40be-b7c5-50b17964efc0}" ma:internalName="TaxCatchAll" ma:readOnly="false" ma:showField="CatchAllData" ma:web="a08a92f8-b430-4852-ab7f-5b255e738b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9CAE94-4C21-49B8-BEC2-DC0D6C01C57F}">
  <ds:schemaRefs>
    <ds:schemaRef ds:uri="http://schemas.microsoft.com/sharepoint/v3/contenttype/forms"/>
  </ds:schemaRefs>
</ds:datastoreItem>
</file>

<file path=customXml/itemProps2.xml><?xml version="1.0" encoding="utf-8"?>
<ds:datastoreItem xmlns:ds="http://schemas.openxmlformats.org/officeDocument/2006/customXml" ds:itemID="{4BF60454-C0DC-47B6-A846-03051AD19D2B}">
  <ds:schemaRefs>
    <ds:schemaRef ds:uri="http://schemas.microsoft.com/office/2006/metadata/properties"/>
    <ds:schemaRef ds:uri="http://purl.org/dc/terms/"/>
    <ds:schemaRef ds:uri="c4faaa93-df0e-4aa3-9eb5-f5bec566f0cb"/>
    <ds:schemaRef ds:uri="608e1d31-a98a-4975-929a-fec92fa04e11"/>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9289E5C6-A07D-4B2D-BDAC-4277DF68BA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8e1d31-a98a-4975-929a-fec92fa04e11"/>
    <ds:schemaRef ds:uri="c4faaa93-df0e-4aa3-9eb5-f5bec566f0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296</Words>
  <Application>Microsoft Macintosh PowerPoint</Application>
  <PresentationFormat>Breitbild</PresentationFormat>
  <Paragraphs>36</Paragraphs>
  <Slides>8</Slides>
  <Notes>8</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8</vt:i4>
      </vt:variant>
    </vt:vector>
  </HeadingPairs>
  <TitlesOfParts>
    <vt:vector size="13" baseType="lpstr">
      <vt:lpstr>Arial</vt:lpstr>
      <vt:lpstr>Calibri</vt:lpstr>
      <vt:lpstr>Calibri Light</vt:lpstr>
      <vt:lpstr>Taz SemiLight</vt:lpstr>
      <vt:lpstr>Office</vt:lpstr>
      <vt:lpstr>Folien zur Durchführung der Weiterbildung </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Microsoft Office User</cp:lastModifiedBy>
  <cp:revision>18</cp:revision>
  <dcterms:created xsi:type="dcterms:W3CDTF">2020-01-31T11:38:40Z</dcterms:created>
  <dcterms:modified xsi:type="dcterms:W3CDTF">2020-06-17T09:36:40Z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0x0101000D2254CCB744824F87EFEBF8C4ED887E</vt:lpwstr>
  </property>
  <property fmtid="{D5CDD505-2E9C-101B-9397-08002B2CF9AE}" pid="3" name="Dokumententyp">
    <vt:lpwstr/>
  </property>
</Properties>
</file>