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sldIdLst>
    <p:sldId id="264" r:id="rId5"/>
    <p:sldId id="263" r:id="rId6"/>
    <p:sldId id="256" r:id="rId7"/>
    <p:sldId id="257" r:id="rId8"/>
    <p:sldId id="258" r:id="rId9"/>
    <p:sldId id="267" r:id="rId10"/>
    <p:sldId id="266" r:id="rId11"/>
    <p:sldId id="265"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Ehrsam" initials="ME" lastIdx="5" clrIdx="0">
    <p:extLst>
      <p:ext uri="{19B8F6BF-5375-455C-9EA6-DF929625EA0E}">
        <p15:presenceInfo xmlns:p15="http://schemas.microsoft.com/office/powerpoint/2012/main" userId="8b0b854b59169c1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1"/>
    <p:restoredTop sz="77164"/>
  </p:normalViewPr>
  <p:slideViewPr>
    <p:cSldViewPr snapToGrid="0" snapToObjects="1">
      <p:cViewPr varScale="1">
        <p:scale>
          <a:sx n="99" d="100"/>
          <a:sy n="99" d="100"/>
        </p:scale>
        <p:origin x="16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4B53D-F9F9-5040-A29F-E1860407950C}" type="datetimeFigureOut">
              <a:rPr lang="de-DE" smtClean="0"/>
              <a:t>17.06.20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94906-3745-2A4F-82E5-7D446C6977B8}" type="slidenum">
              <a:rPr lang="de-DE" smtClean="0"/>
              <a:t>‹Nr.›</a:t>
            </a:fld>
            <a:endParaRPr lang="de-DE"/>
          </a:p>
        </p:txBody>
      </p:sp>
    </p:spTree>
    <p:extLst>
      <p:ext uri="{BB962C8B-B14F-4D97-AF65-F5344CB8AC3E}">
        <p14:creationId xmlns:p14="http://schemas.microsoft.com/office/powerpoint/2010/main" val="1916607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none" dirty="0"/>
              <a:t>Hinweis für die Kursleitung</a:t>
            </a:r>
            <a:endParaRPr lang="de-DE" u="none" dirty="0"/>
          </a:p>
        </p:txBody>
      </p:sp>
      <p:sp>
        <p:nvSpPr>
          <p:cNvPr id="4" name="Foliennummernplatzhalter 3"/>
          <p:cNvSpPr>
            <a:spLocks noGrp="1"/>
          </p:cNvSpPr>
          <p:nvPr>
            <p:ph type="sldNum" sz="quarter" idx="5"/>
          </p:nvPr>
        </p:nvSpPr>
        <p:spPr/>
        <p:txBody>
          <a:bodyPr/>
          <a:lstStyle/>
          <a:p>
            <a:fld id="{79194906-3745-2A4F-82E5-7D446C6977B8}" type="slidenum">
              <a:rPr lang="de-DE" smtClean="0"/>
              <a:t>1</a:t>
            </a:fld>
            <a:endParaRPr lang="de-DE"/>
          </a:p>
        </p:txBody>
      </p:sp>
    </p:spTree>
    <p:extLst>
      <p:ext uri="{BB962C8B-B14F-4D97-AF65-F5344CB8AC3E}">
        <p14:creationId xmlns:p14="http://schemas.microsoft.com/office/powerpoint/2010/main" val="342240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Begrüssungsfolie</a:t>
            </a:r>
            <a:endParaRPr lang="de-DE" dirty="0"/>
          </a:p>
        </p:txBody>
      </p:sp>
      <p:sp>
        <p:nvSpPr>
          <p:cNvPr id="4" name="Foliennummernplatzhalter 3"/>
          <p:cNvSpPr>
            <a:spLocks noGrp="1"/>
          </p:cNvSpPr>
          <p:nvPr>
            <p:ph type="sldNum" sz="quarter" idx="5"/>
          </p:nvPr>
        </p:nvSpPr>
        <p:spPr/>
        <p:txBody>
          <a:bodyPr/>
          <a:lstStyle/>
          <a:p>
            <a:fld id="{79194906-3745-2A4F-82E5-7D446C6977B8}" type="slidenum">
              <a:rPr lang="de-DE" smtClean="0"/>
              <a:t>2</a:t>
            </a:fld>
            <a:endParaRPr lang="de-DE"/>
          </a:p>
        </p:txBody>
      </p:sp>
    </p:spTree>
    <p:extLst>
      <p:ext uri="{BB962C8B-B14F-4D97-AF65-F5344CB8AC3E}">
        <p14:creationId xmlns:p14="http://schemas.microsoft.com/office/powerpoint/2010/main" val="208633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u="sng" kern="1200" dirty="0">
                <a:solidFill>
                  <a:schemeClr val="tx1"/>
                </a:solidFill>
                <a:effectLst/>
                <a:latin typeface="+mn-lt"/>
                <a:ea typeface="+mn-ea"/>
                <a:cs typeface="+mn-cs"/>
              </a:rPr>
              <a:t>Praktische Sequenz | M.C. Escher, Teil 1: </a:t>
            </a:r>
            <a:br>
              <a:rPr lang="de-CH" sz="1200" b="1" u="sng" kern="1200" dirty="0">
                <a:solidFill>
                  <a:schemeClr val="tx1"/>
                </a:solidFill>
                <a:effectLst/>
                <a:latin typeface="+mn-lt"/>
                <a:ea typeface="+mn-ea"/>
                <a:cs typeface="+mn-cs"/>
              </a:rPr>
            </a:br>
            <a:r>
              <a:rPr lang="de-CH" sz="1200" b="1" u="sng" kern="1200" dirty="0">
                <a:solidFill>
                  <a:schemeClr val="tx1"/>
                </a:solidFill>
                <a:effectLst/>
                <a:latin typeface="+mn-lt"/>
                <a:ea typeface="+mn-ea"/>
                <a:cs typeface="+mn-cs"/>
              </a:rPr>
              <a:t>Werkbetrachtung (ca. 15`)</a:t>
            </a: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 </a:t>
            </a:r>
          </a:p>
          <a:p>
            <a:r>
              <a:rPr lang="de-CH" sz="1200" b="1" kern="1200" dirty="0">
                <a:solidFill>
                  <a:schemeClr val="tx1"/>
                </a:solidFill>
                <a:effectLst/>
                <a:latin typeface="+mn-lt"/>
                <a:ea typeface="+mn-ea"/>
                <a:cs typeface="+mn-cs"/>
              </a:rPr>
              <a:t>Ziele	</a:t>
            </a:r>
            <a:endParaRPr lang="de-CH" sz="1200" kern="1200" dirty="0">
              <a:solidFill>
                <a:schemeClr val="tx1"/>
              </a:solidFill>
              <a:effectLst/>
              <a:latin typeface="+mn-lt"/>
              <a:ea typeface="+mn-ea"/>
              <a:cs typeface="+mn-cs"/>
            </a:endParaRPr>
          </a:p>
          <a:p>
            <a:pPr lvl="0"/>
            <a:r>
              <a:rPr lang="de-CH" sz="1200" kern="1200" dirty="0">
                <a:solidFill>
                  <a:schemeClr val="tx1"/>
                </a:solidFill>
                <a:effectLst/>
                <a:latin typeface="+mn-lt"/>
                <a:ea typeface="+mn-ea"/>
                <a:cs typeface="+mn-cs"/>
              </a:rPr>
              <a:t>-Thematischer Einstieg</a:t>
            </a:r>
          </a:p>
          <a:p>
            <a:pPr lvl="0"/>
            <a:r>
              <a:rPr lang="de-CH" sz="1200" kern="1200" dirty="0">
                <a:solidFill>
                  <a:schemeClr val="tx1"/>
                </a:solidFill>
                <a:effectLst/>
                <a:latin typeface="+mn-lt"/>
                <a:ea typeface="+mn-ea"/>
                <a:cs typeface="+mn-cs"/>
              </a:rPr>
              <a:t>-erste Begegnung mit Kunst</a:t>
            </a:r>
          </a:p>
          <a:p>
            <a:pPr lvl="0"/>
            <a:r>
              <a:rPr lang="de-CH" sz="1200" kern="1200" dirty="0">
                <a:solidFill>
                  <a:schemeClr val="tx1"/>
                </a:solidFill>
                <a:effectLst/>
                <a:latin typeface="+mn-lt"/>
                <a:ea typeface="+mn-ea"/>
                <a:cs typeface="+mn-cs"/>
              </a:rPr>
              <a:t>-Blickschärfung bezüglich Bildaufbau, Bildinhalt, Bildwirkung…</a:t>
            </a:r>
            <a:r>
              <a:rPr lang="de-CH" sz="1200" i="1"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de-CH" sz="1200" i="1"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de-CH" sz="1200" i="1" kern="1200" dirty="0">
                <a:solidFill>
                  <a:schemeClr val="tx1"/>
                </a:solidFill>
                <a:effectLst/>
                <a:latin typeface="+mn-lt"/>
                <a:ea typeface="+mn-ea"/>
                <a:cs typeface="+mn-cs"/>
              </a:rPr>
              <a:t>Die Teilnehmenden erhalten Zeit das Bild von M.C. Escher (Metamorphose I) zu betrachten (Auftrag: Schaut euch das Bild an. Was seht ihr?), danach findet ein Austausch statt.</a:t>
            </a:r>
            <a:endParaRPr lang="de-CH" sz="1200" kern="1200" dirty="0">
              <a:solidFill>
                <a:schemeClr val="tx1"/>
              </a:solidFill>
              <a:effectLst/>
              <a:latin typeface="+mn-lt"/>
              <a:ea typeface="+mn-ea"/>
              <a:cs typeface="+mn-cs"/>
            </a:endParaRPr>
          </a:p>
          <a:p>
            <a:r>
              <a:rPr lang="de-CH" sz="1200" i="1" kern="1200" dirty="0">
                <a:solidFill>
                  <a:schemeClr val="tx1"/>
                </a:solidFill>
                <a:effectLst/>
                <a:latin typeface="+mn-lt"/>
                <a:ea typeface="+mn-ea"/>
                <a:cs typeface="+mn-cs"/>
              </a:rPr>
              <a:t>-Was passiert auf diesem Bild? </a:t>
            </a:r>
            <a:endParaRPr lang="de-CH" sz="1200" kern="1200" dirty="0">
              <a:solidFill>
                <a:schemeClr val="tx1"/>
              </a:solidFill>
              <a:effectLst/>
              <a:latin typeface="+mn-lt"/>
              <a:ea typeface="+mn-ea"/>
              <a:cs typeface="+mn-cs"/>
            </a:endParaRPr>
          </a:p>
          <a:p>
            <a:r>
              <a:rPr lang="de-CH" sz="1200" i="1" kern="1200" dirty="0">
                <a:solidFill>
                  <a:schemeClr val="tx1"/>
                </a:solidFill>
                <a:effectLst/>
                <a:latin typeface="+mn-lt"/>
                <a:ea typeface="+mn-ea"/>
                <a:cs typeface="+mn-cs"/>
              </a:rPr>
              <a:t>-Wie lest ihr das Bild? </a:t>
            </a:r>
            <a:endParaRPr lang="de-CH" sz="1200" kern="1200" dirty="0">
              <a:solidFill>
                <a:schemeClr val="tx1"/>
              </a:solidFill>
              <a:effectLst/>
              <a:latin typeface="+mn-lt"/>
              <a:ea typeface="+mn-ea"/>
              <a:cs typeface="+mn-cs"/>
            </a:endParaRPr>
          </a:p>
          <a:p>
            <a:endParaRPr lang="de-DE" dirty="0"/>
          </a:p>
          <a:p>
            <a:endParaRPr lang="de-DE" dirty="0"/>
          </a:p>
          <a:p>
            <a:r>
              <a:rPr lang="de-DE" dirty="0"/>
              <a:t>Bildnachweis: </a:t>
            </a:r>
          </a:p>
          <a:p>
            <a:r>
              <a:rPr lang="de-DE" sz="1200" i="1" dirty="0">
                <a:solidFill>
                  <a:schemeClr val="bg1"/>
                </a:solidFill>
              </a:rPr>
              <a:t>M. C. Escher, Metamorphose I, 1937</a:t>
            </a:r>
            <a:br>
              <a:rPr lang="de-DE" sz="1200" i="1" dirty="0">
                <a:solidFill>
                  <a:schemeClr val="bg1"/>
                </a:solidFill>
              </a:rPr>
            </a:br>
            <a:r>
              <a:rPr lang="de-DE" sz="1200" i="1" dirty="0">
                <a:solidFill>
                  <a:schemeClr val="bg1"/>
                </a:solidFill>
              </a:rPr>
              <a:t>https://</a:t>
            </a:r>
            <a:r>
              <a:rPr lang="de-DE" sz="1200" i="1" dirty="0" err="1">
                <a:solidFill>
                  <a:schemeClr val="bg1"/>
                </a:solidFill>
              </a:rPr>
              <a:t>www.istockphoto.com</a:t>
            </a:r>
            <a:r>
              <a:rPr lang="de-DE" sz="1200" i="1" dirty="0">
                <a:solidFill>
                  <a:schemeClr val="bg1"/>
                </a:solidFill>
              </a:rPr>
              <a:t>/de/</a:t>
            </a:r>
            <a:r>
              <a:rPr lang="de-DE" sz="1200" i="1" dirty="0" err="1">
                <a:solidFill>
                  <a:schemeClr val="bg1"/>
                </a:solidFill>
              </a:rPr>
              <a:t>foto</a:t>
            </a:r>
            <a:r>
              <a:rPr lang="de-DE" sz="1200" i="1" dirty="0">
                <a:solidFill>
                  <a:schemeClr val="bg1"/>
                </a:solidFill>
              </a:rPr>
              <a:t>/holzschnitt-aufdruck-metamorphosis-1-des-niederländischen-künstlers-mc-escher-1937-gm157773941-16179347 (Zugriffsdatum 6.6.2020)</a:t>
            </a:r>
            <a:endParaRPr lang="de-DE" i="1" dirty="0"/>
          </a:p>
        </p:txBody>
      </p:sp>
      <p:sp>
        <p:nvSpPr>
          <p:cNvPr id="4" name="Foliennummernplatzhalter 3"/>
          <p:cNvSpPr>
            <a:spLocks noGrp="1"/>
          </p:cNvSpPr>
          <p:nvPr>
            <p:ph type="sldNum" sz="quarter" idx="5"/>
          </p:nvPr>
        </p:nvSpPr>
        <p:spPr/>
        <p:txBody>
          <a:bodyPr/>
          <a:lstStyle/>
          <a:p>
            <a:fld id="{79194906-3745-2A4F-82E5-7D446C6977B8}" type="slidenum">
              <a:rPr lang="de-DE" smtClean="0"/>
              <a:t>3</a:t>
            </a:fld>
            <a:endParaRPr lang="de-DE"/>
          </a:p>
        </p:txBody>
      </p:sp>
    </p:spTree>
    <p:extLst>
      <p:ext uri="{BB962C8B-B14F-4D97-AF65-F5344CB8AC3E}">
        <p14:creationId xmlns:p14="http://schemas.microsoft.com/office/powerpoint/2010/main" val="1561268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u="sng" kern="1200" dirty="0">
                <a:solidFill>
                  <a:schemeClr val="tx1"/>
                </a:solidFill>
                <a:effectLst/>
                <a:latin typeface="+mn-lt"/>
                <a:ea typeface="+mn-ea"/>
                <a:cs typeface="+mn-cs"/>
              </a:rPr>
              <a:t>Praktische Lernmaterialerprobung  (ca. 10`)</a:t>
            </a: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 </a:t>
            </a:r>
          </a:p>
          <a:p>
            <a:r>
              <a:rPr lang="de-CH" sz="1200" b="1" kern="1200" dirty="0">
                <a:solidFill>
                  <a:schemeClr val="tx1"/>
                </a:solidFill>
                <a:effectLst/>
                <a:latin typeface="+mn-lt"/>
                <a:ea typeface="+mn-ea"/>
                <a:cs typeface="+mn-cs"/>
              </a:rPr>
              <a:t>Ziele</a:t>
            </a:r>
            <a:r>
              <a:rPr lang="de-CH" sz="1200" kern="1200" dirty="0">
                <a:solidFill>
                  <a:schemeClr val="tx1"/>
                </a:solidFill>
                <a:effectLst/>
                <a:latin typeface="+mn-lt"/>
                <a:ea typeface="+mn-ea"/>
                <a:cs typeface="+mn-cs"/>
              </a:rPr>
              <a:t> </a:t>
            </a:r>
          </a:p>
          <a:p>
            <a:pPr lvl="0"/>
            <a:r>
              <a:rPr lang="de-CH" sz="1200" b="0" kern="1200" dirty="0">
                <a:solidFill>
                  <a:schemeClr val="tx1"/>
                </a:solidFill>
                <a:effectLst/>
                <a:latin typeface="+mn-lt"/>
                <a:ea typeface="+mn-ea"/>
                <a:cs typeface="+mn-cs"/>
              </a:rPr>
              <a:t>-Sinnhaft &amp; tätig ins Thema und in das Arbeiten mit dem Lernmaterial gelangen</a:t>
            </a:r>
          </a:p>
          <a:p>
            <a:pPr lvl="0"/>
            <a:r>
              <a:rPr lang="de-CH" sz="1200" b="0" kern="1200" dirty="0">
                <a:solidFill>
                  <a:schemeClr val="tx1"/>
                </a:solidFill>
                <a:effectLst/>
                <a:latin typeface="+mn-lt"/>
                <a:ea typeface="+mn-ea"/>
                <a:cs typeface="+mn-cs"/>
              </a:rPr>
              <a:t>-vertraut werden am/mit dem Lernmaterial </a:t>
            </a:r>
          </a:p>
          <a:p>
            <a:r>
              <a:rPr lang="de-CH" sz="1200" b="0" kern="1200" dirty="0">
                <a:solidFill>
                  <a:schemeClr val="tx1"/>
                </a:solidFill>
                <a:effectLst/>
                <a:latin typeface="+mn-lt"/>
                <a:ea typeface="+mn-ea"/>
                <a:cs typeface="+mn-cs"/>
              </a:rPr>
              <a:t> </a:t>
            </a:r>
          </a:p>
          <a:p>
            <a:r>
              <a:rPr lang="de-CH" sz="1200" b="0" kern="1200" dirty="0">
                <a:solidFill>
                  <a:schemeClr val="tx1"/>
                </a:solidFill>
                <a:effectLst/>
                <a:latin typeface="+mn-lt"/>
                <a:ea typeface="+mn-ea"/>
                <a:cs typeface="+mn-cs"/>
              </a:rPr>
              <a:t>Die Teilnehmenden erkunden praktisch &amp; noch „</a:t>
            </a:r>
            <a:r>
              <a:rPr lang="de-CH" sz="1200" b="0" kern="1200" dirty="0">
                <a:solidFill>
                  <a:schemeClr val="tx1"/>
                </a:solidFill>
                <a:effectLst/>
                <a:highlight>
                  <a:srgbClr val="FFFF00"/>
                </a:highlight>
                <a:latin typeface="+mn-lt"/>
                <a:ea typeface="+mn-ea"/>
                <a:cs typeface="+mn-cs"/>
              </a:rPr>
              <a:t>fachlich unvoreingenommen</a:t>
            </a:r>
            <a:r>
              <a:rPr lang="de-CH" sz="1200" b="0" kern="1200" dirty="0">
                <a:solidFill>
                  <a:schemeClr val="tx1"/>
                </a:solidFill>
                <a:effectLst/>
                <a:latin typeface="+mn-lt"/>
                <a:ea typeface="+mn-ea"/>
                <a:cs typeface="+mn-cs"/>
              </a:rPr>
              <a:t>" die Materialien, die der Weiterbildung zugrunde liegen. Die 5 Materialien stehen den Teilnehmenden einzeln, mit genügend Platz für die Erprobungen auf Tischen oder am Boden zur Verfügung.</a:t>
            </a:r>
          </a:p>
          <a:p>
            <a:r>
              <a:rPr lang="de-CH" sz="1200" b="0" kern="1200" dirty="0">
                <a:solidFill>
                  <a:schemeClr val="tx1"/>
                </a:solidFill>
                <a:effectLst/>
                <a:latin typeface="+mn-lt"/>
                <a:ea typeface="+mn-ea"/>
                <a:cs typeface="+mn-cs"/>
              </a:rPr>
              <a:t>Auftrag: „Wozu regt dieses Material an?“</a:t>
            </a:r>
          </a:p>
          <a:p>
            <a:r>
              <a:rPr lang="de-CH" sz="1200" b="0" kern="1200" dirty="0">
                <a:solidFill>
                  <a:schemeClr val="tx1"/>
                </a:solidFill>
                <a:effectLst/>
                <a:latin typeface="+mn-lt"/>
                <a:ea typeface="+mn-ea"/>
                <a:cs typeface="+mn-cs"/>
              </a:rPr>
              <a:t>Empfehlung an die Teilnehmenden: 2 Materialien erproben. Eines davon ist dasjenige, das im eigenen Unterricht auf der Zielstufe eingesetzt wird.</a:t>
            </a:r>
          </a:p>
          <a:p>
            <a:endParaRPr lang="de-DE" dirty="0"/>
          </a:p>
        </p:txBody>
      </p:sp>
      <p:sp>
        <p:nvSpPr>
          <p:cNvPr id="4" name="Foliennummernplatzhalter 3"/>
          <p:cNvSpPr>
            <a:spLocks noGrp="1"/>
          </p:cNvSpPr>
          <p:nvPr>
            <p:ph type="sldNum" sz="quarter" idx="5"/>
          </p:nvPr>
        </p:nvSpPr>
        <p:spPr/>
        <p:txBody>
          <a:bodyPr/>
          <a:lstStyle/>
          <a:p>
            <a:fld id="{79194906-3745-2A4F-82E5-7D446C6977B8}" type="slidenum">
              <a:rPr lang="de-DE" smtClean="0"/>
              <a:t>4</a:t>
            </a:fld>
            <a:endParaRPr lang="de-DE"/>
          </a:p>
        </p:txBody>
      </p:sp>
    </p:spTree>
    <p:extLst>
      <p:ext uri="{BB962C8B-B14F-4D97-AF65-F5344CB8AC3E}">
        <p14:creationId xmlns:p14="http://schemas.microsoft.com/office/powerpoint/2010/main" val="290041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a:solidFill>
                  <a:schemeClr val="tx1"/>
                </a:solidFill>
                <a:effectLst/>
                <a:latin typeface="+mn-lt"/>
                <a:ea typeface="+mn-ea"/>
                <a:cs typeface="+mn-cs"/>
              </a:rPr>
              <a:t>Transversaler Unterricht – Ausgangslage und Einführung in die Thematik</a:t>
            </a: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 </a:t>
            </a:r>
          </a:p>
          <a:p>
            <a:r>
              <a:rPr lang="de-CH" sz="1200" kern="1200" dirty="0">
                <a:solidFill>
                  <a:schemeClr val="tx1"/>
                </a:solidFill>
                <a:effectLst/>
                <a:latin typeface="+mn-lt"/>
                <a:ea typeface="+mn-ea"/>
                <a:cs typeface="+mn-cs"/>
              </a:rPr>
              <a:t>In diesem Teil des Kurses soll der Rahmen der Weiterbildung – die </a:t>
            </a:r>
            <a:r>
              <a:rPr lang="de-CH" sz="1200" b="1" kern="1200" dirty="0">
                <a:solidFill>
                  <a:schemeClr val="tx1"/>
                </a:solidFill>
                <a:effectLst/>
                <a:latin typeface="+mn-lt"/>
                <a:ea typeface="+mn-ea"/>
                <a:cs typeface="+mn-cs"/>
              </a:rPr>
              <a:t>t</a:t>
            </a:r>
            <a:r>
              <a:rPr lang="de-CH" sz="1200" kern="1200" dirty="0">
                <a:solidFill>
                  <a:schemeClr val="tx1"/>
                </a:solidFill>
                <a:effectLst/>
                <a:latin typeface="+mn-lt"/>
                <a:ea typeface="+mn-ea"/>
                <a:cs typeface="+mn-cs"/>
              </a:rPr>
              <a:t>ransversale Lernbegleitung – abgesteckt und deutlich gemacht werden. Ziel ist es, den Teilnehmenden die Ausgangslage, den Zusammenhang zum LP21 und das </a:t>
            </a:r>
            <a:r>
              <a:rPr lang="de-CH" sz="1200" b="0" kern="1200" dirty="0">
                <a:solidFill>
                  <a:schemeClr val="tx1"/>
                </a:solidFill>
                <a:effectLst/>
                <a:latin typeface="+mn-lt"/>
                <a:ea typeface="+mn-ea"/>
                <a:cs typeface="+mn-cs"/>
              </a:rPr>
              <a:t>transversale Unterrichten </a:t>
            </a:r>
            <a:r>
              <a:rPr lang="de-CH" sz="1200" kern="1200" dirty="0">
                <a:solidFill>
                  <a:schemeClr val="tx1"/>
                </a:solidFill>
                <a:effectLst/>
                <a:latin typeface="+mn-lt"/>
                <a:ea typeface="+mn-ea"/>
                <a:cs typeface="+mn-cs"/>
              </a:rPr>
              <a:t>als Spezifikum des Zyklus 1 aufzuzeigen. </a:t>
            </a:r>
          </a:p>
          <a:p>
            <a:r>
              <a:rPr lang="de-CH" sz="1200" kern="1200" dirty="0">
                <a:solidFill>
                  <a:schemeClr val="tx1"/>
                </a:solidFill>
                <a:effectLst/>
                <a:latin typeface="+mn-lt"/>
                <a:ea typeface="+mn-ea"/>
                <a:cs typeface="+mn-cs"/>
              </a:rPr>
              <a:t> </a:t>
            </a:r>
          </a:p>
          <a:p>
            <a:pPr lvl="0"/>
            <a:r>
              <a:rPr lang="de-CH" sz="1200" i="1" kern="1200" dirty="0">
                <a:solidFill>
                  <a:schemeClr val="tx1"/>
                </a:solidFill>
                <a:effectLst/>
                <a:latin typeface="+mn-lt"/>
                <a:ea typeface="+mn-ea"/>
                <a:cs typeface="+mn-cs"/>
              </a:rPr>
              <a:t>Vgl. Fachtext Transversales Unterrichten im Zyklus 1 Kp. 1 – 3.</a:t>
            </a:r>
            <a:r>
              <a:rPr lang="de-CH" sz="1200" kern="1200" dirty="0">
                <a:solidFill>
                  <a:schemeClr val="tx1"/>
                </a:solidFill>
                <a:effectLst/>
                <a:latin typeface="+mn-lt"/>
                <a:ea typeface="+mn-ea"/>
                <a:cs typeface="+mn-cs"/>
              </a:rPr>
              <a:t> </a:t>
            </a:r>
          </a:p>
          <a:p>
            <a:r>
              <a:rPr lang="de-CH" sz="1200" kern="1200" dirty="0">
                <a:solidFill>
                  <a:schemeClr val="tx1"/>
                </a:solidFill>
                <a:effectLst/>
                <a:latin typeface="+mn-lt"/>
                <a:ea typeface="+mn-ea"/>
                <a:cs typeface="+mn-cs"/>
              </a:rPr>
              <a:t> </a:t>
            </a:r>
          </a:p>
          <a:p>
            <a:r>
              <a:rPr lang="de-CH" sz="1200" kern="1200" dirty="0">
                <a:solidFill>
                  <a:schemeClr val="tx1"/>
                </a:solidFill>
                <a:effectLst/>
                <a:latin typeface="+mn-lt"/>
                <a:ea typeface="+mn-ea"/>
                <a:cs typeface="+mn-cs"/>
              </a:rPr>
              <a:t>Die Erfahrungswirklichkeit zeigt sich in komplexen Lebenszusammenhängen und kann nicht per se nach Fachbereichen, bzw. den dahinterstehenden Disziplinen getrennt werden. Die Fachbereiche bieten jedoch reichhaltige, bewährte Deutungsmöglichkeiten der Welt.</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Die Verbindung verschiedener Deutungsmöglichkeiten (Mehrperspektivität) ermöglicht ein vertieftes Verständnis und eine umfassende Bearbeitung gesellschaftlicher Fragestellungen und Herausforderungen. Darauf bereitet die Schule die zukünftige Generation vor. Sie soll die Mehrperspektivität und die Verbindung der disziplinären Perspektiven auf einen Sachverhalt anstreben. </a:t>
            </a:r>
          </a:p>
          <a:p>
            <a:endParaRPr lang="de-DE" dirty="0"/>
          </a:p>
        </p:txBody>
      </p:sp>
      <p:sp>
        <p:nvSpPr>
          <p:cNvPr id="4" name="Foliennummernplatzhalter 3"/>
          <p:cNvSpPr>
            <a:spLocks noGrp="1"/>
          </p:cNvSpPr>
          <p:nvPr>
            <p:ph type="sldNum" sz="quarter" idx="5"/>
          </p:nvPr>
        </p:nvSpPr>
        <p:spPr/>
        <p:txBody>
          <a:bodyPr/>
          <a:lstStyle/>
          <a:p>
            <a:fld id="{79194906-3745-2A4F-82E5-7D446C6977B8}" type="slidenum">
              <a:rPr lang="de-DE" smtClean="0"/>
              <a:t>5</a:t>
            </a:fld>
            <a:endParaRPr lang="de-DE"/>
          </a:p>
        </p:txBody>
      </p:sp>
    </p:spTree>
    <p:extLst>
      <p:ext uri="{BB962C8B-B14F-4D97-AF65-F5344CB8AC3E}">
        <p14:creationId xmlns:p14="http://schemas.microsoft.com/office/powerpoint/2010/main" val="628728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kern="1200" dirty="0">
                <a:solidFill>
                  <a:schemeClr val="tx1"/>
                </a:solidFill>
                <a:effectLst/>
                <a:latin typeface="+mn-lt"/>
                <a:ea typeface="+mn-ea"/>
                <a:cs typeface="+mn-cs"/>
              </a:rPr>
              <a:t>Der LP 21 nimmt diese gesellschaftlichen Entwicklungen (und damit auch die Fragen, womit zukünftige Generationen konfrontiert sein werden und worauf sie gegenwärtig gebildet werden) in seinem Bildungsauftrag auf. Er betont zum einen die Einführung in Fachbereiche und den Aufbau fachlicher Kompetenzen und zum anderen eine Verbindung verschiedener Fachbereiche in fächerübergreifendem Unterricht. Im Zyklus 1 können Fachbereiche noch nicht vorausgesetzt werden. Die Kinder erleben und interpretieren die Welt nicht getrennt nach Fachbereichen – ihre Tätigkeiten sind zunächst fachindifferent. Diese Tätigkeiten enthalten aber in der Regel ein grosses fachliches Potenzial, das die Lehrperson aufgreifen kann. D.h. im Zyklus 1 findet eine Annäherung an und eine Einführung in die Fachbereiche statt. Gleichzeitig sollen diese im Unterricht gewinnbringend verbunden und aufeinander bezogen werden. (Quadrant mit Spannungsfeld zeigen). Wie genau das im Unterricht umgesetzt werden soll, dazu finden sich im Lehrplan keine Hinweise. Hier bietet die transversale Lernbegleitung einen Lösungsansatz. Ggf. klären, zwischen welchen Polen man sich mit transversaler Lernbegleitung im Spannungsfeld bewegt.</a:t>
            </a:r>
          </a:p>
          <a:p>
            <a:endParaRPr lang="de-DE" b="0" dirty="0"/>
          </a:p>
        </p:txBody>
      </p:sp>
      <p:sp>
        <p:nvSpPr>
          <p:cNvPr id="4" name="Foliennummernplatzhalter 3"/>
          <p:cNvSpPr>
            <a:spLocks noGrp="1"/>
          </p:cNvSpPr>
          <p:nvPr>
            <p:ph type="sldNum" sz="quarter" idx="5"/>
          </p:nvPr>
        </p:nvSpPr>
        <p:spPr/>
        <p:txBody>
          <a:bodyPr/>
          <a:lstStyle/>
          <a:p>
            <a:fld id="{79194906-3745-2A4F-82E5-7D446C6977B8}" type="slidenum">
              <a:rPr lang="de-DE" smtClean="0"/>
              <a:t>6</a:t>
            </a:fld>
            <a:endParaRPr lang="de-DE"/>
          </a:p>
        </p:txBody>
      </p:sp>
    </p:spTree>
    <p:extLst>
      <p:ext uri="{BB962C8B-B14F-4D97-AF65-F5344CB8AC3E}">
        <p14:creationId xmlns:p14="http://schemas.microsoft.com/office/powerpoint/2010/main" val="265590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Wie diese Art von Unterricht geplant und durchgeführt werden kann</a:t>
            </a:r>
            <a:r>
              <a:rPr lang="de-CH" sz="1200" b="1" kern="1200" dirty="0">
                <a:solidFill>
                  <a:schemeClr val="tx1"/>
                </a:solidFill>
                <a:effectLst/>
                <a:latin typeface="+mn-lt"/>
                <a:ea typeface="+mn-ea"/>
                <a:cs typeface="+mn-cs"/>
              </a:rPr>
              <a:t>,</a:t>
            </a:r>
            <a:r>
              <a:rPr lang="de-CH" sz="1200" kern="1200" dirty="0">
                <a:solidFill>
                  <a:schemeClr val="tx1"/>
                </a:solidFill>
                <a:effectLst/>
                <a:latin typeface="+mn-lt"/>
                <a:ea typeface="+mn-ea"/>
                <a:cs typeface="+mn-cs"/>
              </a:rPr>
              <a:t> wird im Weiterbildungskurs anhand des 5-Phasenmodells aufgearbeitet. </a:t>
            </a:r>
          </a:p>
          <a:p>
            <a:endParaRPr lang="de-DE" dirty="0"/>
          </a:p>
        </p:txBody>
      </p:sp>
      <p:sp>
        <p:nvSpPr>
          <p:cNvPr id="4" name="Foliennummernplatzhalter 3"/>
          <p:cNvSpPr>
            <a:spLocks noGrp="1"/>
          </p:cNvSpPr>
          <p:nvPr>
            <p:ph type="sldNum" sz="quarter" idx="5"/>
          </p:nvPr>
        </p:nvSpPr>
        <p:spPr/>
        <p:txBody>
          <a:bodyPr/>
          <a:lstStyle/>
          <a:p>
            <a:fld id="{79194906-3745-2A4F-82E5-7D446C6977B8}" type="slidenum">
              <a:rPr lang="de-DE" smtClean="0"/>
              <a:t>7</a:t>
            </a:fld>
            <a:endParaRPr lang="de-DE"/>
          </a:p>
        </p:txBody>
      </p:sp>
    </p:spTree>
    <p:extLst>
      <p:ext uri="{BB962C8B-B14F-4D97-AF65-F5344CB8AC3E}">
        <p14:creationId xmlns:p14="http://schemas.microsoft.com/office/powerpoint/2010/main" val="3741014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Ziele der Weiterbildung sind…</a:t>
            </a:r>
          </a:p>
          <a:p>
            <a:r>
              <a:rPr lang="de-CH" sz="1200" kern="1200" dirty="0">
                <a:solidFill>
                  <a:schemeClr val="tx1"/>
                </a:solidFill>
                <a:effectLst/>
                <a:latin typeface="+mn-lt"/>
                <a:ea typeface="+mn-ea"/>
                <a:cs typeface="+mn-cs"/>
              </a:rPr>
              <a:t>- </a:t>
            </a:r>
            <a:r>
              <a:rPr lang="de-CH" sz="1200" b="0" kern="1200" dirty="0">
                <a:solidFill>
                  <a:schemeClr val="tx1"/>
                </a:solidFill>
                <a:effectLst/>
                <a:latin typeface="+mn-lt"/>
                <a:ea typeface="+mn-ea"/>
                <a:cs typeface="+mn-cs"/>
              </a:rPr>
              <a:t>die transversale Lernbegleitung theoretisch und an Unterrichtsbeispielen kennen zu lernen…</a:t>
            </a:r>
          </a:p>
          <a:p>
            <a:pPr lvl="0"/>
            <a:r>
              <a:rPr lang="de-CH" sz="1200" b="0" kern="1200" dirty="0">
                <a:solidFill>
                  <a:schemeClr val="tx1"/>
                </a:solidFill>
                <a:effectLst/>
                <a:latin typeface="+mn-lt"/>
                <a:ea typeface="+mn-ea"/>
                <a:cs typeface="+mn-cs"/>
              </a:rPr>
              <a:t>- sie anhand der Verbindung von zwei Fachbereichen (BG und Mathematik) in materialbasierten Settings im eigenen Kindergarten / in der eigenen Klasse zu erproben…</a:t>
            </a:r>
          </a:p>
          <a:p>
            <a:r>
              <a:rPr lang="de-CH" sz="1200" b="0" kern="1200" dirty="0">
                <a:solidFill>
                  <a:schemeClr val="tx1"/>
                </a:solidFill>
                <a:effectLst/>
                <a:latin typeface="+mn-lt"/>
                <a:ea typeface="+mn-ea"/>
                <a:cs typeface="+mn-cs"/>
              </a:rPr>
              <a:t>- und den eigenen Unterricht auf die transversale Lernbegleitung hin zu reflektieren und weiterzuentwickeln. </a:t>
            </a:r>
            <a:endParaRPr lang="de-DE" b="0" dirty="0"/>
          </a:p>
        </p:txBody>
      </p:sp>
      <p:sp>
        <p:nvSpPr>
          <p:cNvPr id="4" name="Foliennummernplatzhalter 3"/>
          <p:cNvSpPr>
            <a:spLocks noGrp="1"/>
          </p:cNvSpPr>
          <p:nvPr>
            <p:ph type="sldNum" sz="quarter" idx="5"/>
          </p:nvPr>
        </p:nvSpPr>
        <p:spPr/>
        <p:txBody>
          <a:bodyPr/>
          <a:lstStyle/>
          <a:p>
            <a:fld id="{79194906-3745-2A4F-82E5-7D446C6977B8}" type="slidenum">
              <a:rPr lang="de-DE" smtClean="0"/>
              <a:t>8</a:t>
            </a:fld>
            <a:endParaRPr lang="de-DE"/>
          </a:p>
        </p:txBody>
      </p:sp>
    </p:spTree>
    <p:extLst>
      <p:ext uri="{BB962C8B-B14F-4D97-AF65-F5344CB8AC3E}">
        <p14:creationId xmlns:p14="http://schemas.microsoft.com/office/powerpoint/2010/main" val="349234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17814-9282-4B4C-B03A-972AB33A125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45E3080-9BC5-8F43-8C83-99782E0EA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24AE278-037E-DF4C-8ADD-354CEF783472}"/>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5" name="Fußzeilenplatzhalter 4">
            <a:extLst>
              <a:ext uri="{FF2B5EF4-FFF2-40B4-BE49-F238E27FC236}">
                <a16:creationId xmlns:a16="http://schemas.microsoft.com/office/drawing/2014/main" id="{44BBE526-742D-B545-B7F2-C236A387036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0FF5033-1811-844F-91A5-A28B40C1965C}"/>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292163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E3D57-78F2-1744-914C-750B24537EC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CBC57D9-B69A-CA48-A643-B133E086C4B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02C0CD1-7136-514C-84B5-5841266C4C97}"/>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5" name="Fußzeilenplatzhalter 4">
            <a:extLst>
              <a:ext uri="{FF2B5EF4-FFF2-40B4-BE49-F238E27FC236}">
                <a16:creationId xmlns:a16="http://schemas.microsoft.com/office/drawing/2014/main" id="{775932AF-CD58-AA49-8F74-9D56601294B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7B556D5-FB9D-8948-BC9C-34F2E1E00689}"/>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464311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FED19EE-BB21-214A-8AE0-9049C0B503F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D8A68AF-7D79-1747-9860-508381E4E10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51A35D1-4652-0944-AC1E-D6BF6E9BEC2C}"/>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5" name="Fußzeilenplatzhalter 4">
            <a:extLst>
              <a:ext uri="{FF2B5EF4-FFF2-40B4-BE49-F238E27FC236}">
                <a16:creationId xmlns:a16="http://schemas.microsoft.com/office/drawing/2014/main" id="{2CCC695A-082F-2C4F-B18D-A778795107D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FD7985F-B63A-B940-8D0B-DA57BE81FC56}"/>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334278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7C19B-AAE0-CC4C-8D10-51DB4E5A93A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EF18AF7-83EC-1F4F-9B2D-F6FA58BABF0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D6CBF78-A444-DE40-A139-F63BF4A33B77}"/>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5" name="Fußzeilenplatzhalter 4">
            <a:extLst>
              <a:ext uri="{FF2B5EF4-FFF2-40B4-BE49-F238E27FC236}">
                <a16:creationId xmlns:a16="http://schemas.microsoft.com/office/drawing/2014/main" id="{04C5EEE2-08D6-1145-A4C4-56662814D79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C696C9C-3405-B943-9C4A-FEA330709955}"/>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295493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3C6184-6DC8-7B4D-8B15-9FF7375D6C2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44B26DF-B43F-A44C-819A-D77D2BF89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01641A8-E501-F844-B0D5-02A424D0A22E}"/>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5" name="Fußzeilenplatzhalter 4">
            <a:extLst>
              <a:ext uri="{FF2B5EF4-FFF2-40B4-BE49-F238E27FC236}">
                <a16:creationId xmlns:a16="http://schemas.microsoft.com/office/drawing/2014/main" id="{16773EF0-2757-654A-ACC4-A004E5B5347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D023693-ACDC-584B-84EE-FD2DE0DFE7A8}"/>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4219495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38637E-0E9C-074A-B767-4082D8E1EEE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5EA7AD6-BDF0-DF42-A7AF-084E4AC4C8A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42F8C8B-1C96-9E43-8FFC-82B6F53E698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FBD8C4F-F44B-7248-9140-C764A7E7431D}"/>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6" name="Fußzeilenplatzhalter 5">
            <a:extLst>
              <a:ext uri="{FF2B5EF4-FFF2-40B4-BE49-F238E27FC236}">
                <a16:creationId xmlns:a16="http://schemas.microsoft.com/office/drawing/2014/main" id="{DF5C8277-DC6D-B94D-8CAF-4E7918DCB5C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2D3D7FB-286F-8340-A776-C9853960CC12}"/>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1806385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33DF8-2B9B-E540-A9D0-7D2CBAD8E46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EAA284C-C67C-614E-B430-1000BEA880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24C23DC-4451-C84D-A98F-15769FB8059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AD19C76-41DC-B74D-87E4-DA9FE8929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8B7C784-94F9-8241-9B4B-C1FC038D417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07CE0B1-CE6E-3248-ADEF-D757F9435BF2}"/>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8" name="Fußzeilenplatzhalter 7">
            <a:extLst>
              <a:ext uri="{FF2B5EF4-FFF2-40B4-BE49-F238E27FC236}">
                <a16:creationId xmlns:a16="http://schemas.microsoft.com/office/drawing/2014/main" id="{70C59D55-9B53-424F-AA12-093782811C5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5476BFC-B141-F249-99BC-6F71AECEC273}"/>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1215994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09868-267A-4844-B720-73D3D496740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89FF418-FA44-7E41-9F8C-7DBA967989B7}"/>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4" name="Fußzeilenplatzhalter 3">
            <a:extLst>
              <a:ext uri="{FF2B5EF4-FFF2-40B4-BE49-F238E27FC236}">
                <a16:creationId xmlns:a16="http://schemas.microsoft.com/office/drawing/2014/main" id="{D18602A4-3BCC-3740-B876-A413C865921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997D3AA-B450-C643-8075-1B3A186732C6}"/>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115847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2A3C2FB-857C-7143-B533-E58ADA166552}"/>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3" name="Fußzeilenplatzhalter 2">
            <a:extLst>
              <a:ext uri="{FF2B5EF4-FFF2-40B4-BE49-F238E27FC236}">
                <a16:creationId xmlns:a16="http://schemas.microsoft.com/office/drawing/2014/main" id="{9743A15A-2B3A-4947-8AFE-5264A6E75A8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4451583-A4B9-684D-8649-51A8C2433A5E}"/>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2556234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130055-65B6-D840-AF4F-C7C4FF296B6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1179E3F-1F86-9A4B-BE78-213AE203BC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71A9A43-65AF-2745-963E-FF2679BB4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BA701CB-5934-3446-8039-C679C4EF6C33}"/>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6" name="Fußzeilenplatzhalter 5">
            <a:extLst>
              <a:ext uri="{FF2B5EF4-FFF2-40B4-BE49-F238E27FC236}">
                <a16:creationId xmlns:a16="http://schemas.microsoft.com/office/drawing/2014/main" id="{BAA8673E-7399-814A-98E1-543D63B9FCD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8BF3B0C-368F-1541-AA71-E2D3A7F6EEFE}"/>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1327981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9F32C-BB60-B249-80B6-D328FCDC841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9936DE8-CAAA-0348-83F8-A0D4788E4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7724645-0FD9-A74B-8921-9C09FE10E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72A00BD-5803-5F47-A73D-62E6B2FE11F7}"/>
              </a:ext>
            </a:extLst>
          </p:cNvPr>
          <p:cNvSpPr>
            <a:spLocks noGrp="1"/>
          </p:cNvSpPr>
          <p:nvPr>
            <p:ph type="dt" sz="half" idx="10"/>
          </p:nvPr>
        </p:nvSpPr>
        <p:spPr/>
        <p:txBody>
          <a:bodyPr/>
          <a:lstStyle/>
          <a:p>
            <a:fld id="{E4B6DAA9-13D3-A44A-B38A-993E82975609}" type="datetimeFigureOut">
              <a:rPr lang="de-DE" smtClean="0"/>
              <a:t>17.06.20</a:t>
            </a:fld>
            <a:endParaRPr lang="de-DE"/>
          </a:p>
        </p:txBody>
      </p:sp>
      <p:sp>
        <p:nvSpPr>
          <p:cNvPr id="6" name="Fußzeilenplatzhalter 5">
            <a:extLst>
              <a:ext uri="{FF2B5EF4-FFF2-40B4-BE49-F238E27FC236}">
                <a16:creationId xmlns:a16="http://schemas.microsoft.com/office/drawing/2014/main" id="{BC2DF2A0-8752-C947-BF49-DCFD01DBD1B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D1D678A-B8DA-C74C-9520-B5F3010A920E}"/>
              </a:ext>
            </a:extLst>
          </p:cNvPr>
          <p:cNvSpPr>
            <a:spLocks noGrp="1"/>
          </p:cNvSpPr>
          <p:nvPr>
            <p:ph type="sldNum" sz="quarter" idx="12"/>
          </p:nvPr>
        </p:nvSpPr>
        <p:spPr/>
        <p:txBody>
          <a:bodyPr/>
          <a:lstStyle/>
          <a:p>
            <a:fld id="{D0CEAA76-6F7D-DF41-B379-AF60B7CEC9BA}" type="slidenum">
              <a:rPr lang="de-DE" smtClean="0"/>
              <a:t>‹Nr.›</a:t>
            </a:fld>
            <a:endParaRPr lang="de-DE"/>
          </a:p>
        </p:txBody>
      </p:sp>
    </p:spTree>
    <p:extLst>
      <p:ext uri="{BB962C8B-B14F-4D97-AF65-F5344CB8AC3E}">
        <p14:creationId xmlns:p14="http://schemas.microsoft.com/office/powerpoint/2010/main" val="2337762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04CA26C-5455-A14C-B3A2-AA02A7946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ED6FE40-3947-8D4C-B224-81A7FB9952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A139086-E42E-CA4A-A249-62B45B85B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6DAA9-13D3-A44A-B38A-993E82975609}" type="datetimeFigureOut">
              <a:rPr lang="de-DE" smtClean="0"/>
              <a:t>17.06.20</a:t>
            </a:fld>
            <a:endParaRPr lang="de-DE"/>
          </a:p>
        </p:txBody>
      </p:sp>
      <p:sp>
        <p:nvSpPr>
          <p:cNvPr id="5" name="Fußzeilenplatzhalter 4">
            <a:extLst>
              <a:ext uri="{FF2B5EF4-FFF2-40B4-BE49-F238E27FC236}">
                <a16:creationId xmlns:a16="http://schemas.microsoft.com/office/drawing/2014/main" id="{7890477F-6C7D-2246-9FC7-40380720F6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94B99B9-4CC0-B841-9784-F9F21DB59F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EAA76-6F7D-DF41-B379-AF60B7CEC9BA}" type="slidenum">
              <a:rPr lang="de-DE" smtClean="0"/>
              <a:t>‹Nr.›</a:t>
            </a:fld>
            <a:endParaRPr lang="de-DE"/>
          </a:p>
        </p:txBody>
      </p:sp>
    </p:spTree>
    <p:extLst>
      <p:ext uri="{BB962C8B-B14F-4D97-AF65-F5344CB8AC3E}">
        <p14:creationId xmlns:p14="http://schemas.microsoft.com/office/powerpoint/2010/main" val="521243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15EAB-DA18-A840-9BD1-50E989247B34}"/>
              </a:ext>
            </a:extLst>
          </p:cNvPr>
          <p:cNvSpPr>
            <a:spLocks noGrp="1"/>
          </p:cNvSpPr>
          <p:nvPr>
            <p:ph type="title"/>
          </p:nvPr>
        </p:nvSpPr>
        <p:spPr>
          <a:xfrm>
            <a:off x="819539" y="775667"/>
            <a:ext cx="10515600" cy="1325563"/>
          </a:xfrm>
        </p:spPr>
        <p:txBody>
          <a:bodyPr/>
          <a:lstStyle/>
          <a:p>
            <a:r>
              <a:rPr lang="de-DE" dirty="0"/>
              <a:t>Folien zur Durchführung der Weiterbildung</a:t>
            </a:r>
            <a:br>
              <a:rPr lang="de-DE" dirty="0"/>
            </a:br>
            <a:endParaRPr lang="de-DE" dirty="0"/>
          </a:p>
        </p:txBody>
      </p:sp>
      <p:sp>
        <p:nvSpPr>
          <p:cNvPr id="3" name="Inhaltsplatzhalter 2">
            <a:extLst>
              <a:ext uri="{FF2B5EF4-FFF2-40B4-BE49-F238E27FC236}">
                <a16:creationId xmlns:a16="http://schemas.microsoft.com/office/drawing/2014/main" id="{BEE5129A-2A4E-A84F-BAA3-A2F2E2C12651}"/>
              </a:ext>
            </a:extLst>
          </p:cNvPr>
          <p:cNvSpPr>
            <a:spLocks noGrp="1"/>
          </p:cNvSpPr>
          <p:nvPr>
            <p:ph idx="1"/>
          </p:nvPr>
        </p:nvSpPr>
        <p:spPr>
          <a:xfrm>
            <a:off x="819539" y="2236167"/>
            <a:ext cx="10713098" cy="3660780"/>
          </a:xfrm>
        </p:spPr>
        <p:txBody>
          <a:bodyPr>
            <a:normAutofit/>
          </a:bodyPr>
          <a:lstStyle/>
          <a:p>
            <a:endParaRPr lang="de-DE" dirty="0"/>
          </a:p>
          <a:p>
            <a:pPr marL="0" indent="0">
              <a:buNone/>
            </a:pPr>
            <a:r>
              <a:rPr lang="de-DE" sz="3400" u="sng" dirty="0"/>
              <a:t>Hinweis für die Kursleitung</a:t>
            </a:r>
            <a:r>
              <a:rPr lang="de-DE" dirty="0"/>
              <a:t>: Der vorliegende Foliensatz ist unvollständig und zur eigenen Bearbeitung &amp; Ergänzung gedacht. </a:t>
            </a:r>
            <a:br>
              <a:rPr lang="de-DE" dirty="0"/>
            </a:br>
            <a:r>
              <a:rPr lang="de-DE" dirty="0"/>
              <a:t>Er enthält Folien und Notizen zu einzelnen Kernelementen des Moduls 1, insbesondere zum Theorieinput.</a:t>
            </a:r>
          </a:p>
          <a:p>
            <a:pPr marL="0" indent="0">
              <a:buNone/>
            </a:pPr>
            <a:endParaRPr lang="de-DE" dirty="0"/>
          </a:p>
          <a:p>
            <a:pPr marL="0" indent="0">
              <a:buNone/>
            </a:pPr>
            <a:r>
              <a:rPr lang="de-DE" dirty="0"/>
              <a:t>Viel Freude &amp; Erfolg beim Umsetzen Ihrer eigenen Weiterbildung!</a:t>
            </a:r>
          </a:p>
        </p:txBody>
      </p:sp>
      <p:pic>
        <p:nvPicPr>
          <p:cNvPr id="4" name="Inhaltsplatzhalter 4">
            <a:extLst>
              <a:ext uri="{FF2B5EF4-FFF2-40B4-BE49-F238E27FC236}">
                <a16:creationId xmlns:a16="http://schemas.microsoft.com/office/drawing/2014/main" id="{9A1D2C4D-A8DD-7340-A55B-CF23E650C083}"/>
              </a:ext>
            </a:extLst>
          </p:cNvPr>
          <p:cNvPicPr>
            <a:picLocks noChangeAspect="1"/>
          </p:cNvPicPr>
          <p:nvPr/>
        </p:nvPicPr>
        <p:blipFill>
          <a:blip r:embed="rId3"/>
          <a:stretch>
            <a:fillRect/>
          </a:stretch>
        </p:blipFill>
        <p:spPr>
          <a:xfrm>
            <a:off x="819539" y="1460083"/>
            <a:ext cx="3963566" cy="743168"/>
          </a:xfrm>
          <a:prstGeom prst="rect">
            <a:avLst/>
          </a:prstGeom>
        </p:spPr>
      </p:pic>
      <p:pic>
        <p:nvPicPr>
          <p:cNvPr id="6" name="Grafik 5">
            <a:extLst>
              <a:ext uri="{FF2B5EF4-FFF2-40B4-BE49-F238E27FC236}">
                <a16:creationId xmlns:a16="http://schemas.microsoft.com/office/drawing/2014/main" id="{CBE5AB76-184C-D641-BAC4-5B9A96988582}"/>
              </a:ext>
            </a:extLst>
          </p:cNvPr>
          <p:cNvPicPr>
            <a:picLocks noChangeAspect="1"/>
          </p:cNvPicPr>
          <p:nvPr/>
        </p:nvPicPr>
        <p:blipFill>
          <a:blip r:embed="rId4"/>
          <a:stretch>
            <a:fillRect/>
          </a:stretch>
        </p:blipFill>
        <p:spPr>
          <a:xfrm>
            <a:off x="9676056" y="6082333"/>
            <a:ext cx="1976975" cy="302488"/>
          </a:xfrm>
          <a:prstGeom prst="rect">
            <a:avLst/>
          </a:prstGeom>
        </p:spPr>
      </p:pic>
      <p:sp>
        <p:nvSpPr>
          <p:cNvPr id="7" name="Rechteck 6">
            <a:extLst>
              <a:ext uri="{FF2B5EF4-FFF2-40B4-BE49-F238E27FC236}">
                <a16:creationId xmlns:a16="http://schemas.microsoft.com/office/drawing/2014/main" id="{E49B6E27-88C6-0748-B158-A5262FA60FE5}"/>
              </a:ext>
            </a:extLst>
          </p:cNvPr>
          <p:cNvSpPr/>
          <p:nvPr/>
        </p:nvSpPr>
        <p:spPr>
          <a:xfrm>
            <a:off x="0" y="0"/>
            <a:ext cx="538969"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74373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C202A64-78EA-2840-BA8F-B96991E6B0CE}"/>
              </a:ext>
            </a:extLst>
          </p:cNvPr>
          <p:cNvPicPr>
            <a:picLocks noChangeAspect="1"/>
          </p:cNvPicPr>
          <p:nvPr/>
        </p:nvPicPr>
        <p:blipFill>
          <a:blip r:embed="rId3"/>
          <a:stretch>
            <a:fillRect/>
          </a:stretch>
        </p:blipFill>
        <p:spPr>
          <a:xfrm>
            <a:off x="615820" y="2014830"/>
            <a:ext cx="10960359" cy="1546554"/>
          </a:xfrm>
          <a:prstGeom prst="rect">
            <a:avLst/>
          </a:prstGeom>
        </p:spPr>
      </p:pic>
      <p:pic>
        <p:nvPicPr>
          <p:cNvPr id="10" name="Grafik 9">
            <a:extLst>
              <a:ext uri="{FF2B5EF4-FFF2-40B4-BE49-F238E27FC236}">
                <a16:creationId xmlns:a16="http://schemas.microsoft.com/office/drawing/2014/main" id="{2ADA0834-CA0E-C448-871F-8B90F8319BB2}"/>
              </a:ext>
            </a:extLst>
          </p:cNvPr>
          <p:cNvPicPr>
            <a:picLocks noChangeAspect="1"/>
          </p:cNvPicPr>
          <p:nvPr/>
        </p:nvPicPr>
        <p:blipFill rotWithShape="1">
          <a:blip r:embed="rId4"/>
          <a:srcRect l="60961" t="50000" r="13770" b="15764"/>
          <a:stretch/>
        </p:blipFill>
        <p:spPr>
          <a:xfrm>
            <a:off x="9328931" y="3561384"/>
            <a:ext cx="2247248" cy="527180"/>
          </a:xfrm>
          <a:prstGeom prst="rect">
            <a:avLst/>
          </a:prstGeom>
        </p:spPr>
      </p:pic>
      <p:pic>
        <p:nvPicPr>
          <p:cNvPr id="12" name="Grafik 11">
            <a:extLst>
              <a:ext uri="{FF2B5EF4-FFF2-40B4-BE49-F238E27FC236}">
                <a16:creationId xmlns:a16="http://schemas.microsoft.com/office/drawing/2014/main" id="{F4872ACE-F1A7-5C40-BCA9-DBF1E17F2611}"/>
              </a:ext>
            </a:extLst>
          </p:cNvPr>
          <p:cNvPicPr>
            <a:picLocks noChangeAspect="1"/>
          </p:cNvPicPr>
          <p:nvPr/>
        </p:nvPicPr>
        <p:blipFill>
          <a:blip r:embed="rId5"/>
          <a:stretch>
            <a:fillRect/>
          </a:stretch>
        </p:blipFill>
        <p:spPr>
          <a:xfrm>
            <a:off x="10077061" y="6143689"/>
            <a:ext cx="1575970" cy="241132"/>
          </a:xfrm>
          <a:prstGeom prst="rect">
            <a:avLst/>
          </a:prstGeom>
        </p:spPr>
      </p:pic>
    </p:spTree>
    <p:extLst>
      <p:ext uri="{BB962C8B-B14F-4D97-AF65-F5344CB8AC3E}">
        <p14:creationId xmlns:p14="http://schemas.microsoft.com/office/powerpoint/2010/main" val="3361734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C23B103-4E31-A047-990E-FF31640179A6}"/>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13" name="Untertitel 12">
            <a:extLst>
              <a:ext uri="{FF2B5EF4-FFF2-40B4-BE49-F238E27FC236}">
                <a16:creationId xmlns:a16="http://schemas.microsoft.com/office/drawing/2014/main" id="{39B53890-46F3-934E-ADBA-60EE19EE0284}"/>
              </a:ext>
            </a:extLst>
          </p:cNvPr>
          <p:cNvSpPr>
            <a:spLocks noGrp="1"/>
          </p:cNvSpPr>
          <p:nvPr>
            <p:ph type="subTitle" idx="1"/>
          </p:nvPr>
        </p:nvSpPr>
        <p:spPr>
          <a:xfrm>
            <a:off x="8001000" y="4884312"/>
            <a:ext cx="9144000" cy="1655762"/>
          </a:xfrm>
        </p:spPr>
        <p:txBody>
          <a:bodyPr>
            <a:normAutofit/>
          </a:bodyPr>
          <a:lstStyle/>
          <a:p>
            <a:pPr algn="l"/>
            <a:r>
              <a:rPr lang="de-DE" sz="2000" dirty="0">
                <a:solidFill>
                  <a:schemeClr val="bg1"/>
                </a:solidFill>
              </a:rPr>
              <a:t>M.C. Escher, Metamorphose I, 1937</a:t>
            </a:r>
          </a:p>
        </p:txBody>
      </p:sp>
      <p:pic>
        <p:nvPicPr>
          <p:cNvPr id="3" name="Grafik 2">
            <a:extLst>
              <a:ext uri="{FF2B5EF4-FFF2-40B4-BE49-F238E27FC236}">
                <a16:creationId xmlns:a16="http://schemas.microsoft.com/office/drawing/2014/main" id="{CC9CA569-E286-1A4B-9167-8F09AED9669D}"/>
              </a:ext>
            </a:extLst>
          </p:cNvPr>
          <p:cNvPicPr>
            <a:picLocks noChangeAspect="1"/>
          </p:cNvPicPr>
          <p:nvPr/>
        </p:nvPicPr>
        <p:blipFill>
          <a:blip r:embed="rId3"/>
          <a:stretch>
            <a:fillRect/>
          </a:stretch>
        </p:blipFill>
        <p:spPr>
          <a:xfrm>
            <a:off x="132075" y="1971886"/>
            <a:ext cx="11935234" cy="2912426"/>
          </a:xfrm>
          <a:prstGeom prst="rect">
            <a:avLst/>
          </a:prstGeom>
        </p:spPr>
      </p:pic>
    </p:spTree>
    <p:extLst>
      <p:ext uri="{BB962C8B-B14F-4D97-AF65-F5344CB8AC3E}">
        <p14:creationId xmlns:p14="http://schemas.microsoft.com/office/powerpoint/2010/main" val="294407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22AADB-39F9-6C48-879F-6A3DE20C9427}"/>
              </a:ext>
            </a:extLst>
          </p:cNvPr>
          <p:cNvSpPr>
            <a:spLocks noGrp="1"/>
          </p:cNvSpPr>
          <p:nvPr>
            <p:ph type="title"/>
          </p:nvPr>
        </p:nvSpPr>
        <p:spPr/>
        <p:txBody>
          <a:bodyPr/>
          <a:lstStyle/>
          <a:p>
            <a:r>
              <a:rPr lang="de-DE" dirty="0"/>
              <a:t>Praktische Materialerprobung</a:t>
            </a:r>
          </a:p>
        </p:txBody>
      </p:sp>
      <p:pic>
        <p:nvPicPr>
          <p:cNvPr id="19" name="Inhaltsplatzhalter 18">
            <a:extLst>
              <a:ext uri="{FF2B5EF4-FFF2-40B4-BE49-F238E27FC236}">
                <a16:creationId xmlns:a16="http://schemas.microsoft.com/office/drawing/2014/main" id="{63192A80-4A1F-6446-9902-E4E1408AB9E8}"/>
              </a:ext>
            </a:extLst>
          </p:cNvPr>
          <p:cNvPicPr>
            <a:picLocks noGrp="1" noChangeAspect="1"/>
          </p:cNvPicPr>
          <p:nvPr>
            <p:ph idx="1"/>
          </p:nvPr>
        </p:nvPicPr>
        <p:blipFill rotWithShape="1">
          <a:blip r:embed="rId3"/>
          <a:srcRect t="15356"/>
          <a:stretch/>
        </p:blipFill>
        <p:spPr>
          <a:xfrm>
            <a:off x="838200" y="1995055"/>
            <a:ext cx="11152087" cy="4659889"/>
          </a:xfrm>
        </p:spPr>
      </p:pic>
      <p:pic>
        <p:nvPicPr>
          <p:cNvPr id="4" name="Inhaltsplatzhalter 4">
            <a:extLst>
              <a:ext uri="{FF2B5EF4-FFF2-40B4-BE49-F238E27FC236}">
                <a16:creationId xmlns:a16="http://schemas.microsoft.com/office/drawing/2014/main" id="{AF1E0086-EA12-2C4D-B148-81A5B49D64F1}"/>
              </a:ext>
            </a:extLst>
          </p:cNvPr>
          <p:cNvPicPr>
            <a:picLocks noChangeAspect="1"/>
          </p:cNvPicPr>
          <p:nvPr/>
        </p:nvPicPr>
        <p:blipFill>
          <a:blip r:embed="rId4"/>
          <a:stretch>
            <a:fillRect/>
          </a:stretch>
        </p:blipFill>
        <p:spPr>
          <a:xfrm>
            <a:off x="201713" y="6539144"/>
            <a:ext cx="1235201" cy="231600"/>
          </a:xfrm>
          <a:prstGeom prst="rect">
            <a:avLst/>
          </a:prstGeom>
        </p:spPr>
      </p:pic>
      <p:pic>
        <p:nvPicPr>
          <p:cNvPr id="5" name="Grafik 4">
            <a:extLst>
              <a:ext uri="{FF2B5EF4-FFF2-40B4-BE49-F238E27FC236}">
                <a16:creationId xmlns:a16="http://schemas.microsoft.com/office/drawing/2014/main" id="{C4ECFB72-2CF5-BC4B-85A1-214596BAF3B0}"/>
              </a:ext>
            </a:extLst>
          </p:cNvPr>
          <p:cNvPicPr>
            <a:picLocks noChangeAspect="1"/>
          </p:cNvPicPr>
          <p:nvPr/>
        </p:nvPicPr>
        <p:blipFill>
          <a:blip r:embed="rId5"/>
          <a:stretch>
            <a:fillRect/>
          </a:stretch>
        </p:blipFill>
        <p:spPr>
          <a:xfrm>
            <a:off x="1604865" y="6539395"/>
            <a:ext cx="1575970" cy="241132"/>
          </a:xfrm>
          <a:prstGeom prst="rect">
            <a:avLst/>
          </a:prstGeom>
        </p:spPr>
      </p:pic>
    </p:spTree>
    <p:extLst>
      <p:ext uri="{BB962C8B-B14F-4D97-AF65-F5344CB8AC3E}">
        <p14:creationId xmlns:p14="http://schemas.microsoft.com/office/powerpoint/2010/main" val="677315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4">
            <a:extLst>
              <a:ext uri="{FF2B5EF4-FFF2-40B4-BE49-F238E27FC236}">
                <a16:creationId xmlns:a16="http://schemas.microsoft.com/office/drawing/2014/main" id="{62D9EBB4-2CF4-4148-81D3-CF82C5486B93}"/>
              </a:ext>
            </a:extLst>
          </p:cNvPr>
          <p:cNvPicPr>
            <a:picLocks noChangeAspect="1"/>
          </p:cNvPicPr>
          <p:nvPr/>
        </p:nvPicPr>
        <p:blipFill>
          <a:blip r:embed="rId3"/>
          <a:stretch>
            <a:fillRect/>
          </a:stretch>
        </p:blipFill>
        <p:spPr>
          <a:xfrm>
            <a:off x="201713" y="6539144"/>
            <a:ext cx="1235201" cy="231600"/>
          </a:xfrm>
          <a:prstGeom prst="rect">
            <a:avLst/>
          </a:prstGeom>
        </p:spPr>
      </p:pic>
      <p:pic>
        <p:nvPicPr>
          <p:cNvPr id="12" name="Grafik 11">
            <a:extLst>
              <a:ext uri="{FF2B5EF4-FFF2-40B4-BE49-F238E27FC236}">
                <a16:creationId xmlns:a16="http://schemas.microsoft.com/office/drawing/2014/main" id="{9474FDC1-476C-174C-9019-7E8B37A04553}"/>
              </a:ext>
            </a:extLst>
          </p:cNvPr>
          <p:cNvPicPr>
            <a:picLocks noChangeAspect="1"/>
          </p:cNvPicPr>
          <p:nvPr/>
        </p:nvPicPr>
        <p:blipFill>
          <a:blip r:embed="rId4"/>
          <a:stretch>
            <a:fillRect/>
          </a:stretch>
        </p:blipFill>
        <p:spPr>
          <a:xfrm>
            <a:off x="1604865" y="6576466"/>
            <a:ext cx="1575970" cy="241132"/>
          </a:xfrm>
          <a:prstGeom prst="rect">
            <a:avLst/>
          </a:prstGeom>
        </p:spPr>
      </p:pic>
      <p:grpSp>
        <p:nvGrpSpPr>
          <p:cNvPr id="14" name="Gruppieren 13">
            <a:extLst>
              <a:ext uri="{FF2B5EF4-FFF2-40B4-BE49-F238E27FC236}">
                <a16:creationId xmlns:a16="http://schemas.microsoft.com/office/drawing/2014/main" id="{D4DB0AB5-47B7-054B-9BFE-46BF07FDC467}"/>
              </a:ext>
            </a:extLst>
          </p:cNvPr>
          <p:cNvGrpSpPr/>
          <p:nvPr/>
        </p:nvGrpSpPr>
        <p:grpSpPr>
          <a:xfrm>
            <a:off x="0" y="5917"/>
            <a:ext cx="12192000" cy="6846165"/>
            <a:chOff x="0" y="5917"/>
            <a:chExt cx="12192000" cy="6846165"/>
          </a:xfrm>
        </p:grpSpPr>
        <p:pic>
          <p:nvPicPr>
            <p:cNvPr id="6" name="Grafik 5">
              <a:extLst>
                <a:ext uri="{FF2B5EF4-FFF2-40B4-BE49-F238E27FC236}">
                  <a16:creationId xmlns:a16="http://schemas.microsoft.com/office/drawing/2014/main" id="{CEAC57D8-8DF9-6342-AC63-DA879D879E30}"/>
                </a:ext>
              </a:extLst>
            </p:cNvPr>
            <p:cNvPicPr>
              <a:picLocks noChangeAspect="1"/>
            </p:cNvPicPr>
            <p:nvPr/>
          </p:nvPicPr>
          <p:blipFill>
            <a:blip r:embed="rId5"/>
            <a:stretch>
              <a:fillRect/>
            </a:stretch>
          </p:blipFill>
          <p:spPr>
            <a:xfrm>
              <a:off x="0" y="5917"/>
              <a:ext cx="12192000" cy="6846165"/>
            </a:xfrm>
            <a:prstGeom prst="rect">
              <a:avLst/>
            </a:prstGeom>
          </p:spPr>
        </p:pic>
        <p:sp>
          <p:nvSpPr>
            <p:cNvPr id="13" name="Rechteck 12">
              <a:extLst>
                <a:ext uri="{FF2B5EF4-FFF2-40B4-BE49-F238E27FC236}">
                  <a16:creationId xmlns:a16="http://schemas.microsoft.com/office/drawing/2014/main" id="{755349AA-68D8-CF41-A67C-345078761F1A}"/>
                </a:ext>
              </a:extLst>
            </p:cNvPr>
            <p:cNvSpPr/>
            <p:nvPr/>
          </p:nvSpPr>
          <p:spPr>
            <a:xfrm>
              <a:off x="8304246" y="146265"/>
              <a:ext cx="3620277" cy="131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7" name="Inhaltsplatzhalter 4">
            <a:extLst>
              <a:ext uri="{FF2B5EF4-FFF2-40B4-BE49-F238E27FC236}">
                <a16:creationId xmlns:a16="http://schemas.microsoft.com/office/drawing/2014/main" id="{101B49FE-AE68-874B-8A9D-292FDDC9D609}"/>
              </a:ext>
            </a:extLst>
          </p:cNvPr>
          <p:cNvPicPr>
            <a:picLocks noChangeAspect="1"/>
          </p:cNvPicPr>
          <p:nvPr/>
        </p:nvPicPr>
        <p:blipFill>
          <a:blip r:embed="rId3"/>
          <a:stretch>
            <a:fillRect/>
          </a:stretch>
        </p:blipFill>
        <p:spPr>
          <a:xfrm>
            <a:off x="201713" y="6539144"/>
            <a:ext cx="1235201" cy="231600"/>
          </a:xfrm>
          <a:prstGeom prst="rect">
            <a:avLst/>
          </a:prstGeom>
        </p:spPr>
      </p:pic>
      <p:pic>
        <p:nvPicPr>
          <p:cNvPr id="8" name="Grafik 7">
            <a:extLst>
              <a:ext uri="{FF2B5EF4-FFF2-40B4-BE49-F238E27FC236}">
                <a16:creationId xmlns:a16="http://schemas.microsoft.com/office/drawing/2014/main" id="{E09613E5-8EE5-D342-8D6A-E11D483F0F58}"/>
              </a:ext>
            </a:extLst>
          </p:cNvPr>
          <p:cNvPicPr>
            <a:picLocks noChangeAspect="1"/>
          </p:cNvPicPr>
          <p:nvPr/>
        </p:nvPicPr>
        <p:blipFill>
          <a:blip r:embed="rId4"/>
          <a:stretch>
            <a:fillRect/>
          </a:stretch>
        </p:blipFill>
        <p:spPr>
          <a:xfrm>
            <a:off x="1604865" y="6539395"/>
            <a:ext cx="1575970" cy="241132"/>
          </a:xfrm>
          <a:prstGeom prst="rect">
            <a:avLst/>
          </a:prstGeom>
        </p:spPr>
      </p:pic>
    </p:spTree>
    <p:extLst>
      <p:ext uri="{BB962C8B-B14F-4D97-AF65-F5344CB8AC3E}">
        <p14:creationId xmlns:p14="http://schemas.microsoft.com/office/powerpoint/2010/main" val="2516657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220E97C-3E55-C24D-A51D-0599C952CF45}"/>
              </a:ext>
            </a:extLst>
          </p:cNvPr>
          <p:cNvPicPr>
            <a:picLocks noChangeAspect="1"/>
          </p:cNvPicPr>
          <p:nvPr/>
        </p:nvPicPr>
        <p:blipFill rotWithShape="1">
          <a:blip r:embed="rId3"/>
          <a:srcRect t="24401" b="20000"/>
          <a:stretch/>
        </p:blipFill>
        <p:spPr>
          <a:xfrm>
            <a:off x="3364694" y="160968"/>
            <a:ext cx="8410850" cy="6609776"/>
          </a:xfrm>
          <a:prstGeom prst="rect">
            <a:avLst/>
          </a:prstGeom>
        </p:spPr>
      </p:pic>
      <p:sp>
        <p:nvSpPr>
          <p:cNvPr id="6" name="Rechteck 5">
            <a:extLst>
              <a:ext uri="{FF2B5EF4-FFF2-40B4-BE49-F238E27FC236}">
                <a16:creationId xmlns:a16="http://schemas.microsoft.com/office/drawing/2014/main" id="{EF22AAF7-219A-954B-8F27-290959D708A9}"/>
              </a:ext>
            </a:extLst>
          </p:cNvPr>
          <p:cNvSpPr/>
          <p:nvPr/>
        </p:nvSpPr>
        <p:spPr>
          <a:xfrm>
            <a:off x="422988" y="1033780"/>
            <a:ext cx="3999722" cy="1384995"/>
          </a:xfrm>
          <a:prstGeom prst="rect">
            <a:avLst/>
          </a:prstGeom>
          <a:solidFill>
            <a:schemeClr val="bg1">
              <a:lumMod val="95000"/>
            </a:schemeClr>
          </a:solidFill>
        </p:spPr>
        <p:txBody>
          <a:bodyPr wrap="square">
            <a:spAutoFit/>
          </a:bodyPr>
          <a:lstStyle/>
          <a:p>
            <a:pPr>
              <a:spcBef>
                <a:spcPts val="600"/>
              </a:spcBef>
              <a:spcAft>
                <a:spcPts val="600"/>
              </a:spcAft>
            </a:pPr>
            <a:r>
              <a:rPr lang="de-CH" sz="2800" i="1" dirty="0">
                <a:latin typeface="Calibri" panose="020F0502020204030204" pitchFamily="34" charset="0"/>
                <a:ea typeface="Calibri" panose="020F0502020204030204" pitchFamily="34" charset="0"/>
                <a:cs typeface="Calibri" panose="020F0502020204030204" pitchFamily="34" charset="0"/>
              </a:rPr>
              <a:t>Spannungsfelder der Unterrichtsausrichtung im Zyklus 1 </a:t>
            </a:r>
            <a:endParaRPr lang="de-DE" sz="2800" i="1" dirty="0">
              <a:latin typeface="Calibri" panose="020F0502020204030204" pitchFamily="34" charset="0"/>
              <a:ea typeface="Calibri" panose="020F0502020204030204" pitchFamily="34" charset="0"/>
              <a:cs typeface="Calibri" panose="020F0502020204030204" pitchFamily="34" charset="0"/>
            </a:endParaRPr>
          </a:p>
        </p:txBody>
      </p:sp>
      <p:sp>
        <p:nvSpPr>
          <p:cNvPr id="7" name="Rechteck 6">
            <a:extLst>
              <a:ext uri="{FF2B5EF4-FFF2-40B4-BE49-F238E27FC236}">
                <a16:creationId xmlns:a16="http://schemas.microsoft.com/office/drawing/2014/main" id="{7D5F7B1A-7600-AC43-885A-E22807380DF1}"/>
              </a:ext>
            </a:extLst>
          </p:cNvPr>
          <p:cNvSpPr/>
          <p:nvPr/>
        </p:nvSpPr>
        <p:spPr>
          <a:xfrm>
            <a:off x="9220735" y="6314940"/>
            <a:ext cx="2732799" cy="382092"/>
          </a:xfrm>
          <a:prstGeom prst="rect">
            <a:avLst/>
          </a:prstGeom>
        </p:spPr>
        <p:txBody>
          <a:bodyPr wrap="none">
            <a:spAutoFit/>
          </a:bodyPr>
          <a:lstStyle/>
          <a:p>
            <a:pPr>
              <a:lnSpc>
                <a:spcPct val="150000"/>
              </a:lnSpc>
              <a:spcBef>
                <a:spcPts val="600"/>
              </a:spcBef>
              <a:spcAft>
                <a:spcPts val="600"/>
              </a:spcAft>
            </a:pPr>
            <a:r>
              <a:rPr lang="de-DE" sz="1400" i="1" dirty="0">
                <a:latin typeface="Calibri" panose="020F0502020204030204" pitchFamily="34" charset="0"/>
                <a:ea typeface="Times New Roman" panose="02020603050405020304" pitchFamily="18" charset="0"/>
                <a:cs typeface="Calibri" panose="020F0502020204030204" pitchFamily="34" charset="0"/>
              </a:rPr>
              <a:t>Grafik Projekt </a:t>
            </a:r>
            <a:r>
              <a:rPr lang="de-DE" sz="1400" i="1" dirty="0" err="1">
                <a:latin typeface="Calibri" panose="020F0502020204030204" pitchFamily="34" charset="0"/>
                <a:ea typeface="Times New Roman" panose="02020603050405020304" pitchFamily="18" charset="0"/>
                <a:cs typeface="Calibri" panose="020F0502020204030204" pitchFamily="34" charset="0"/>
              </a:rPr>
              <a:t>KuMa</a:t>
            </a:r>
            <a:r>
              <a:rPr lang="de-DE" sz="1400" i="1" dirty="0">
                <a:latin typeface="Calibri" panose="020F0502020204030204" pitchFamily="34" charset="0"/>
                <a:ea typeface="Times New Roman" panose="02020603050405020304" pitchFamily="18" charset="0"/>
                <a:cs typeface="Calibri" panose="020F0502020204030204" pitchFamily="34" charset="0"/>
              </a:rPr>
              <a:t>: C. </a:t>
            </a:r>
            <a:r>
              <a:rPr lang="de-DE" sz="1400" i="1" dirty="0" err="1">
                <a:latin typeface="Calibri" panose="020F0502020204030204" pitchFamily="34" charset="0"/>
                <a:ea typeface="Times New Roman" panose="02020603050405020304" pitchFamily="18" charset="0"/>
                <a:cs typeface="Calibri" panose="020F0502020204030204" pitchFamily="34" charset="0"/>
              </a:rPr>
              <a:t>Erdös</a:t>
            </a:r>
            <a:r>
              <a:rPr lang="de-DE" sz="1400" i="1" dirty="0">
                <a:latin typeface="Calibri" panose="020F0502020204030204" pitchFamily="34" charset="0"/>
                <a:ea typeface="Times New Roman" panose="02020603050405020304" pitchFamily="18" charset="0"/>
                <a:cs typeface="Calibri" panose="020F0502020204030204" pitchFamily="34" charset="0"/>
              </a:rPr>
              <a:t> 2019</a:t>
            </a:r>
            <a:endParaRPr lang="de-CH" sz="14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Inhaltsplatzhalter 4">
            <a:extLst>
              <a:ext uri="{FF2B5EF4-FFF2-40B4-BE49-F238E27FC236}">
                <a16:creationId xmlns:a16="http://schemas.microsoft.com/office/drawing/2014/main" id="{D45C1DF2-E470-A846-89DB-B13C2F5D8CF7}"/>
              </a:ext>
            </a:extLst>
          </p:cNvPr>
          <p:cNvPicPr>
            <a:picLocks noChangeAspect="1"/>
          </p:cNvPicPr>
          <p:nvPr/>
        </p:nvPicPr>
        <p:blipFill>
          <a:blip r:embed="rId4"/>
          <a:stretch>
            <a:fillRect/>
          </a:stretch>
        </p:blipFill>
        <p:spPr>
          <a:xfrm>
            <a:off x="201713" y="6539144"/>
            <a:ext cx="1235201" cy="231600"/>
          </a:xfrm>
          <a:prstGeom prst="rect">
            <a:avLst/>
          </a:prstGeom>
        </p:spPr>
      </p:pic>
      <p:pic>
        <p:nvPicPr>
          <p:cNvPr id="11" name="Grafik 10">
            <a:extLst>
              <a:ext uri="{FF2B5EF4-FFF2-40B4-BE49-F238E27FC236}">
                <a16:creationId xmlns:a16="http://schemas.microsoft.com/office/drawing/2014/main" id="{A05017D8-1194-024D-A883-A299C2551510}"/>
              </a:ext>
            </a:extLst>
          </p:cNvPr>
          <p:cNvPicPr>
            <a:picLocks noChangeAspect="1"/>
          </p:cNvPicPr>
          <p:nvPr/>
        </p:nvPicPr>
        <p:blipFill>
          <a:blip r:embed="rId5"/>
          <a:stretch>
            <a:fillRect/>
          </a:stretch>
        </p:blipFill>
        <p:spPr>
          <a:xfrm>
            <a:off x="1604865" y="6539395"/>
            <a:ext cx="1575970" cy="241132"/>
          </a:xfrm>
          <a:prstGeom prst="rect">
            <a:avLst/>
          </a:prstGeom>
        </p:spPr>
      </p:pic>
    </p:spTree>
    <p:extLst>
      <p:ext uri="{BB962C8B-B14F-4D97-AF65-F5344CB8AC3E}">
        <p14:creationId xmlns:p14="http://schemas.microsoft.com/office/powerpoint/2010/main" val="2423301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AE7C95-D3C8-7944-AF01-2DDD61F526B6}"/>
              </a:ext>
            </a:extLst>
          </p:cNvPr>
          <p:cNvPicPr>
            <a:picLocks noChangeAspect="1"/>
          </p:cNvPicPr>
          <p:nvPr/>
        </p:nvPicPr>
        <p:blipFill rotWithShape="1">
          <a:blip r:embed="rId3"/>
          <a:srcRect t="3835" r="26089"/>
          <a:stretch/>
        </p:blipFill>
        <p:spPr>
          <a:xfrm>
            <a:off x="2639650" y="205273"/>
            <a:ext cx="9011167" cy="6475481"/>
          </a:xfrm>
          <a:prstGeom prst="rect">
            <a:avLst/>
          </a:prstGeom>
        </p:spPr>
      </p:pic>
      <p:sp>
        <p:nvSpPr>
          <p:cNvPr id="11" name="Rechteck 10">
            <a:extLst>
              <a:ext uri="{FF2B5EF4-FFF2-40B4-BE49-F238E27FC236}">
                <a16:creationId xmlns:a16="http://schemas.microsoft.com/office/drawing/2014/main" id="{0E7290D5-DDE2-484A-A01F-E583FB5A15B3}"/>
              </a:ext>
            </a:extLst>
          </p:cNvPr>
          <p:cNvSpPr/>
          <p:nvPr/>
        </p:nvSpPr>
        <p:spPr>
          <a:xfrm>
            <a:off x="422988" y="1033780"/>
            <a:ext cx="4242318" cy="1384995"/>
          </a:xfrm>
          <a:prstGeom prst="rect">
            <a:avLst/>
          </a:prstGeom>
          <a:solidFill>
            <a:schemeClr val="bg1">
              <a:lumMod val="95000"/>
            </a:schemeClr>
          </a:solidFill>
        </p:spPr>
        <p:txBody>
          <a:bodyPr wrap="square">
            <a:spAutoFit/>
          </a:bodyPr>
          <a:lstStyle/>
          <a:p>
            <a:r>
              <a:rPr lang="de-DE" sz="2800" i="1" dirty="0">
                <a:latin typeface="Taz SemiLight" panose="020B0200040502020204" pitchFamily="34" charset="0"/>
                <a:ea typeface="Times New Roman" panose="02020603050405020304" pitchFamily="18" charset="0"/>
                <a:cs typeface="Times New Roman" panose="02020603050405020304" pitchFamily="18" charset="0"/>
              </a:rPr>
              <a:t>Das 5-Phasen-Modell der transversalen Lernbegleitung in materialbasierten Settings</a:t>
            </a:r>
            <a:endParaRPr lang="de-DE" sz="2800" dirty="0"/>
          </a:p>
        </p:txBody>
      </p:sp>
      <p:sp>
        <p:nvSpPr>
          <p:cNvPr id="12" name="Rechteck 11">
            <a:extLst>
              <a:ext uri="{FF2B5EF4-FFF2-40B4-BE49-F238E27FC236}">
                <a16:creationId xmlns:a16="http://schemas.microsoft.com/office/drawing/2014/main" id="{95452291-453B-9F49-8A5C-E5455717BB31}"/>
              </a:ext>
            </a:extLst>
          </p:cNvPr>
          <p:cNvSpPr/>
          <p:nvPr/>
        </p:nvSpPr>
        <p:spPr>
          <a:xfrm>
            <a:off x="6685630" y="6415531"/>
            <a:ext cx="5304657" cy="380297"/>
          </a:xfrm>
          <a:prstGeom prst="rect">
            <a:avLst/>
          </a:prstGeom>
        </p:spPr>
        <p:txBody>
          <a:bodyPr wrap="none">
            <a:spAutoFit/>
          </a:bodyPr>
          <a:lstStyle/>
          <a:p>
            <a:pPr>
              <a:lnSpc>
                <a:spcPct val="150000"/>
              </a:lnSpc>
              <a:spcBef>
                <a:spcPts val="600"/>
              </a:spcBef>
              <a:spcAft>
                <a:spcPts val="600"/>
              </a:spcAft>
            </a:pPr>
            <a:r>
              <a:rPr lang="de-DE" sz="1400" i="1" dirty="0">
                <a:latin typeface="Taz SemiLight" panose="020B0200040502020204" pitchFamily="34" charset="0"/>
                <a:ea typeface="Times New Roman" panose="02020603050405020304" pitchFamily="18" charset="0"/>
                <a:cs typeface="Times New Roman" panose="02020603050405020304" pitchFamily="18" charset="0"/>
              </a:rPr>
              <a:t>Darstellung in Anlehnung an Streit 2015, Grafik Projekt </a:t>
            </a:r>
            <a:r>
              <a:rPr lang="de-DE" sz="1400" i="1" dirty="0" err="1">
                <a:latin typeface="Taz SemiLight" panose="020B0200040502020204" pitchFamily="34" charset="0"/>
                <a:ea typeface="Times New Roman" panose="02020603050405020304" pitchFamily="18" charset="0"/>
                <a:cs typeface="Times New Roman" panose="02020603050405020304" pitchFamily="18" charset="0"/>
              </a:rPr>
              <a:t>KuMa</a:t>
            </a:r>
            <a:r>
              <a:rPr lang="de-DE" sz="1400" i="1" dirty="0">
                <a:latin typeface="Taz SemiLight" panose="020B0200040502020204" pitchFamily="34" charset="0"/>
                <a:ea typeface="Times New Roman" panose="02020603050405020304" pitchFamily="18" charset="0"/>
                <a:cs typeface="Times New Roman" panose="02020603050405020304" pitchFamily="18" charset="0"/>
              </a:rPr>
              <a:t>: C. </a:t>
            </a:r>
            <a:r>
              <a:rPr lang="de-DE" sz="1400" i="1" dirty="0" err="1">
                <a:latin typeface="Taz SemiLight" panose="020B0200040502020204" pitchFamily="34" charset="0"/>
                <a:ea typeface="Times New Roman" panose="02020603050405020304" pitchFamily="18" charset="0"/>
                <a:cs typeface="Times New Roman" panose="02020603050405020304" pitchFamily="18" charset="0"/>
              </a:rPr>
              <a:t>Erdös</a:t>
            </a:r>
            <a:r>
              <a:rPr lang="de-DE" sz="1400" i="1" dirty="0">
                <a:latin typeface="Taz SemiLight" panose="020B0200040502020204" pitchFamily="34" charset="0"/>
                <a:ea typeface="Times New Roman" panose="02020603050405020304" pitchFamily="18" charset="0"/>
                <a:cs typeface="Times New Roman" panose="02020603050405020304" pitchFamily="18" charset="0"/>
              </a:rPr>
              <a:t> 2019</a:t>
            </a:r>
            <a:endParaRPr lang="de-CH" sz="1400" dirty="0">
              <a:latin typeface="Calibri" panose="020F0502020204030204" pitchFamily="34" charset="0"/>
              <a:ea typeface="Calibri" panose="020F0502020204030204" pitchFamily="34" charset="0"/>
              <a:cs typeface="Calibri" panose="020F0502020204030204" pitchFamily="34" charset="0"/>
            </a:endParaRPr>
          </a:p>
        </p:txBody>
      </p:sp>
      <p:pic>
        <p:nvPicPr>
          <p:cNvPr id="8" name="Inhaltsplatzhalter 4">
            <a:extLst>
              <a:ext uri="{FF2B5EF4-FFF2-40B4-BE49-F238E27FC236}">
                <a16:creationId xmlns:a16="http://schemas.microsoft.com/office/drawing/2014/main" id="{7AEDFEB4-6C6C-6E4F-9083-8AF7B197E4B2}"/>
              </a:ext>
            </a:extLst>
          </p:cNvPr>
          <p:cNvPicPr>
            <a:picLocks noChangeAspect="1"/>
          </p:cNvPicPr>
          <p:nvPr/>
        </p:nvPicPr>
        <p:blipFill>
          <a:blip r:embed="rId4"/>
          <a:stretch>
            <a:fillRect/>
          </a:stretch>
        </p:blipFill>
        <p:spPr>
          <a:xfrm>
            <a:off x="201713" y="6539144"/>
            <a:ext cx="1235201" cy="231600"/>
          </a:xfrm>
          <a:prstGeom prst="rect">
            <a:avLst/>
          </a:prstGeom>
        </p:spPr>
      </p:pic>
      <p:pic>
        <p:nvPicPr>
          <p:cNvPr id="9" name="Grafik 8">
            <a:extLst>
              <a:ext uri="{FF2B5EF4-FFF2-40B4-BE49-F238E27FC236}">
                <a16:creationId xmlns:a16="http://schemas.microsoft.com/office/drawing/2014/main" id="{BE038644-4EB8-AE43-8DA0-C46ED2A6DE31}"/>
              </a:ext>
            </a:extLst>
          </p:cNvPr>
          <p:cNvPicPr>
            <a:picLocks noChangeAspect="1"/>
          </p:cNvPicPr>
          <p:nvPr/>
        </p:nvPicPr>
        <p:blipFill>
          <a:blip r:embed="rId5"/>
          <a:stretch>
            <a:fillRect/>
          </a:stretch>
        </p:blipFill>
        <p:spPr>
          <a:xfrm>
            <a:off x="1604865" y="6539395"/>
            <a:ext cx="1575970" cy="241132"/>
          </a:xfrm>
          <a:prstGeom prst="rect">
            <a:avLst/>
          </a:prstGeom>
        </p:spPr>
      </p:pic>
    </p:spTree>
    <p:extLst>
      <p:ext uri="{BB962C8B-B14F-4D97-AF65-F5344CB8AC3E}">
        <p14:creationId xmlns:p14="http://schemas.microsoft.com/office/powerpoint/2010/main" val="3923129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8699C98-4253-8B41-9C24-E02580BB0788}"/>
              </a:ext>
            </a:extLst>
          </p:cNvPr>
          <p:cNvPicPr>
            <a:picLocks noChangeAspect="1"/>
          </p:cNvPicPr>
          <p:nvPr/>
        </p:nvPicPr>
        <p:blipFill rotWithShape="1">
          <a:blip r:embed="rId3"/>
          <a:srcRect t="2033" r="45387" b="75540"/>
          <a:stretch/>
        </p:blipFill>
        <p:spPr>
          <a:xfrm>
            <a:off x="0" y="1"/>
            <a:ext cx="6658360" cy="1481070"/>
          </a:xfrm>
          <a:prstGeom prst="rect">
            <a:avLst/>
          </a:prstGeom>
        </p:spPr>
      </p:pic>
      <p:pic>
        <p:nvPicPr>
          <p:cNvPr id="6" name="Inhaltsplatzhalter 4">
            <a:extLst>
              <a:ext uri="{FF2B5EF4-FFF2-40B4-BE49-F238E27FC236}">
                <a16:creationId xmlns:a16="http://schemas.microsoft.com/office/drawing/2014/main" id="{42530466-0FF9-D64B-9EE7-6A21D87F7DA4}"/>
              </a:ext>
            </a:extLst>
          </p:cNvPr>
          <p:cNvPicPr>
            <a:picLocks noChangeAspect="1"/>
          </p:cNvPicPr>
          <p:nvPr/>
        </p:nvPicPr>
        <p:blipFill>
          <a:blip r:embed="rId4"/>
          <a:stretch>
            <a:fillRect/>
          </a:stretch>
        </p:blipFill>
        <p:spPr>
          <a:xfrm>
            <a:off x="201713" y="6539144"/>
            <a:ext cx="1235201" cy="231600"/>
          </a:xfrm>
          <a:prstGeom prst="rect">
            <a:avLst/>
          </a:prstGeom>
        </p:spPr>
      </p:pic>
      <p:pic>
        <p:nvPicPr>
          <p:cNvPr id="8" name="Grafik 7">
            <a:extLst>
              <a:ext uri="{FF2B5EF4-FFF2-40B4-BE49-F238E27FC236}">
                <a16:creationId xmlns:a16="http://schemas.microsoft.com/office/drawing/2014/main" id="{99A6BB17-F94D-204B-854C-49765C7578DD}"/>
              </a:ext>
            </a:extLst>
          </p:cNvPr>
          <p:cNvPicPr>
            <a:picLocks noChangeAspect="1"/>
          </p:cNvPicPr>
          <p:nvPr/>
        </p:nvPicPr>
        <p:blipFill>
          <a:blip r:embed="rId5"/>
          <a:stretch>
            <a:fillRect/>
          </a:stretch>
        </p:blipFill>
        <p:spPr>
          <a:xfrm>
            <a:off x="1604865" y="6539395"/>
            <a:ext cx="1575970" cy="241132"/>
          </a:xfrm>
          <a:prstGeom prst="rect">
            <a:avLst/>
          </a:prstGeom>
        </p:spPr>
      </p:pic>
      <p:cxnSp>
        <p:nvCxnSpPr>
          <p:cNvPr id="3" name="Gerade Verbindung 2">
            <a:extLst>
              <a:ext uri="{FF2B5EF4-FFF2-40B4-BE49-F238E27FC236}">
                <a16:creationId xmlns:a16="http://schemas.microsoft.com/office/drawing/2014/main" id="{22DE7F93-B725-B240-AB6E-93D38EE6D30B}"/>
              </a:ext>
            </a:extLst>
          </p:cNvPr>
          <p:cNvCxnSpPr/>
          <p:nvPr/>
        </p:nvCxnSpPr>
        <p:spPr>
          <a:xfrm>
            <a:off x="2859110" y="3013656"/>
            <a:ext cx="0" cy="20606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hteck 6">
            <a:extLst>
              <a:ext uri="{FF2B5EF4-FFF2-40B4-BE49-F238E27FC236}">
                <a16:creationId xmlns:a16="http://schemas.microsoft.com/office/drawing/2014/main" id="{16FC8F90-EC4B-CC41-993B-AB6450B8E701}"/>
              </a:ext>
            </a:extLst>
          </p:cNvPr>
          <p:cNvSpPr/>
          <p:nvPr/>
        </p:nvSpPr>
        <p:spPr>
          <a:xfrm>
            <a:off x="445824" y="1481071"/>
            <a:ext cx="10578485" cy="4832092"/>
          </a:xfrm>
          <a:prstGeom prst="rect">
            <a:avLst/>
          </a:prstGeom>
          <a:noFill/>
        </p:spPr>
        <p:txBody>
          <a:bodyPr wrap="square">
            <a:spAutoFit/>
          </a:bodyPr>
          <a:lstStyle/>
          <a:p>
            <a:r>
              <a:rPr lang="de-CH" sz="2800" dirty="0"/>
              <a:t>Die Weiterbildung verfolgt die Ziele</a:t>
            </a:r>
          </a:p>
          <a:p>
            <a:endParaRPr lang="de-CH" sz="2700" dirty="0"/>
          </a:p>
          <a:p>
            <a:pPr marL="457200" indent="-457200">
              <a:buFont typeface="Symbol" pitchFamily="2" charset="2"/>
              <a:buChar char="-"/>
            </a:pPr>
            <a:r>
              <a:rPr lang="de-CH" sz="2700" dirty="0"/>
              <a:t>Die transversale Lernbegleitung theoretisch und an Unterrichtsbeispielen kennen zu lernen…</a:t>
            </a:r>
            <a:br>
              <a:rPr lang="de-CH" sz="2700" dirty="0"/>
            </a:br>
            <a:endParaRPr lang="de-CH" sz="2700" dirty="0"/>
          </a:p>
          <a:p>
            <a:pPr marL="457200" lvl="0" indent="-457200">
              <a:buFont typeface="Symbol" pitchFamily="2" charset="2"/>
              <a:buChar char="-"/>
            </a:pPr>
            <a:r>
              <a:rPr lang="de-CH" sz="2700" dirty="0"/>
              <a:t>sie anhand der Verbindung von zwei Fachbereichen (BG und Mathematik) in materialbasierten Settings im eigenen Kindergarten / in der eigenen Klasse zu erproben…</a:t>
            </a:r>
            <a:br>
              <a:rPr lang="de-CH" sz="2700" dirty="0"/>
            </a:br>
            <a:endParaRPr lang="de-CH" sz="2700" dirty="0"/>
          </a:p>
          <a:p>
            <a:pPr marL="457200" indent="-457200">
              <a:buFont typeface="Symbol" pitchFamily="2" charset="2"/>
              <a:buChar char="-"/>
            </a:pPr>
            <a:r>
              <a:rPr lang="de-CH" sz="2700" dirty="0"/>
              <a:t>und den eigenen Unterricht auf die transversale Lernbegleitung hin zu reflektieren und weiterzuentwickeln. </a:t>
            </a:r>
            <a:endParaRPr lang="de-DE" sz="2700" dirty="0"/>
          </a:p>
        </p:txBody>
      </p:sp>
    </p:spTree>
    <p:extLst>
      <p:ext uri="{BB962C8B-B14F-4D97-AF65-F5344CB8AC3E}">
        <p14:creationId xmlns:p14="http://schemas.microsoft.com/office/powerpoint/2010/main" val="200409363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254CCB744824F87EFEBF8C4ED887E" ma:contentTypeVersion="5" ma:contentTypeDescription="Create a new document." ma:contentTypeScope="" ma:versionID="0f79224e1ecfc6fcbca420d7949e5515">
  <xsd:schema xmlns:xsd="http://www.w3.org/2001/XMLSchema" xmlns:xs="http://www.w3.org/2001/XMLSchema" xmlns:p="http://schemas.microsoft.com/office/2006/metadata/properties" xmlns:ns2="608e1d31-a98a-4975-929a-fec92fa04e11" xmlns:ns3="c4faaa93-df0e-4aa3-9eb5-f5bec566f0cb" targetNamespace="http://schemas.microsoft.com/office/2006/metadata/properties" ma:root="true" ma:fieldsID="671b6ab27774207ec624a1ba6e3d3921" ns2:_="" ns3:_="">
    <xsd:import namespace="608e1d31-a98a-4975-929a-fec92fa04e11"/>
    <xsd:import namespace="c4faaa93-df0e-4aa3-9eb5-f5bec566f0cb"/>
    <xsd:element name="properties">
      <xsd:complexType>
        <xsd:sequence>
          <xsd:element name="documentManagement">
            <xsd:complexType>
              <xsd:all>
                <xsd:element ref="ns2:h0634c7ff1754dc1a2b3e316a0f76f26"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e1d31-a98a-4975-929a-fec92fa04e11" elementFormDefault="qualified">
    <xsd:import namespace="http://schemas.microsoft.com/office/2006/documentManagement/types"/>
    <xsd:import namespace="http://schemas.microsoft.com/office/infopath/2007/PartnerControls"/>
    <xsd:element name="h0634c7ff1754dc1a2b3e316a0f76f26" ma:index="9" nillable="true" ma:taxonomy="true" ma:internalName="h0634c7ff1754dc1a2b3e316a0f76f26" ma:taxonomyFieldName="Dokumententyp" ma:displayName="Dokumententyp" ma:default="" ma:fieldId="{10634c7f-f175-4dc1-a2b3-e316a0f76f26}" ma:sspId="de049ac6-cdb5-4ccd-b380-fcbce620849a" ma:termSetId="2e167bbd-440c-48c6-85d8-c607a3334d8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faaa93-df0e-4aa3-9eb5-f5bec566f0cb" elementFormDefault="qualified">
    <xsd:import namespace="http://schemas.microsoft.com/office/2006/documentManagement/types"/>
    <xsd:import namespace="http://schemas.microsoft.com/office/infopath/2007/PartnerControls"/>
    <xsd:element name="TaxCatchAll" ma:index="10" nillable="true" ma:displayName="Taxonomiespalte &quot;Alle abfangen&quot;" ma:hidden="true" ma:list="{4afc543e-eef8-40be-b7c5-50b17964efc0}" ma:internalName="TaxCatchAll" ma:readOnly="false" ma:showField="CatchAllData" ma:web="a08a92f8-b430-4852-ab7f-5b255e738b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h0634c7ff1754dc1a2b3e316a0f76f26 xmlns="608e1d31-a98a-4975-929a-fec92fa04e11">
      <Terms xmlns="http://schemas.microsoft.com/office/infopath/2007/PartnerControls"/>
    </h0634c7ff1754dc1a2b3e316a0f76f26>
    <TaxCatchAll xmlns="c4faaa93-df0e-4aa3-9eb5-f5bec566f0cb"/>
  </documentManagement>
</p:properties>
</file>

<file path=customXml/itemProps1.xml><?xml version="1.0" encoding="utf-8"?>
<ds:datastoreItem xmlns:ds="http://schemas.openxmlformats.org/officeDocument/2006/customXml" ds:itemID="{99D19DCB-3B91-41DD-9C5F-49004CF0AA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8e1d31-a98a-4975-929a-fec92fa04e11"/>
    <ds:schemaRef ds:uri="c4faaa93-df0e-4aa3-9eb5-f5bec566f0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0F55EC-E48F-4DB0-BE4A-3630BB353665}">
  <ds:schemaRefs>
    <ds:schemaRef ds:uri="http://schemas.microsoft.com/sharepoint/v3/contenttype/forms"/>
  </ds:schemaRefs>
</ds:datastoreItem>
</file>

<file path=customXml/itemProps3.xml><?xml version="1.0" encoding="utf-8"?>
<ds:datastoreItem xmlns:ds="http://schemas.openxmlformats.org/officeDocument/2006/customXml" ds:itemID="{3537B96C-8B23-450D-91E4-49AD45E63058}">
  <ds:schemaRefs>
    <ds:schemaRef ds:uri="c4faaa93-df0e-4aa3-9eb5-f5bec566f0cb"/>
    <ds:schemaRef ds:uri="http://www.w3.org/XML/1998/namespace"/>
    <ds:schemaRef ds:uri="608e1d31-a98a-4975-929a-fec92fa04e11"/>
    <ds:schemaRef ds:uri="http://purl.org/dc/term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805</Words>
  <Application>Microsoft Macintosh PowerPoint</Application>
  <PresentationFormat>Breitbild</PresentationFormat>
  <Paragraphs>64</Paragraphs>
  <Slides>8</Slides>
  <Notes>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8</vt:i4>
      </vt:variant>
    </vt:vector>
  </HeadingPairs>
  <TitlesOfParts>
    <vt:vector size="14" baseType="lpstr">
      <vt:lpstr>Arial</vt:lpstr>
      <vt:lpstr>Calibri</vt:lpstr>
      <vt:lpstr>Calibri Light</vt:lpstr>
      <vt:lpstr>Symbol</vt:lpstr>
      <vt:lpstr>Taz SemiLight</vt:lpstr>
      <vt:lpstr>Office</vt:lpstr>
      <vt:lpstr>Folien zur Durchführung der Weiterbildung </vt:lpstr>
      <vt:lpstr>PowerPoint-Präsentation</vt:lpstr>
      <vt:lpstr>PowerPoint-Präsentation</vt:lpstr>
      <vt:lpstr>Praktische Materialerprobung</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Microsoft Office User</cp:lastModifiedBy>
  <cp:revision>16</cp:revision>
  <dcterms:created xsi:type="dcterms:W3CDTF">2020-01-31T11:38:40Z</dcterms:created>
  <dcterms:modified xsi:type="dcterms:W3CDTF">2020-06-17T09:32:30Z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0x0101000D2254CCB744824F87EFEBF8C4ED887E</vt:lpwstr>
  </property>
  <property fmtid="{D5CDD505-2E9C-101B-9397-08002B2CF9AE}" pid="3" name="Dokumententyp">
    <vt:lpwstr/>
  </property>
</Properties>
</file>